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4" r:id="rId3"/>
    <p:sldId id="264" r:id="rId4"/>
    <p:sldId id="273" r:id="rId5"/>
    <p:sldId id="266" r:id="rId6"/>
    <p:sldId id="283" r:id="rId7"/>
    <p:sldId id="258" r:id="rId8"/>
    <p:sldId id="259" r:id="rId9"/>
    <p:sldId id="284" r:id="rId10"/>
    <p:sldId id="285" r:id="rId11"/>
    <p:sldId id="286" r:id="rId12"/>
    <p:sldId id="287" r:id="rId13"/>
    <p:sldId id="288" r:id="rId14"/>
    <p:sldId id="289" r:id="rId15"/>
    <p:sldId id="261" r:id="rId16"/>
    <p:sldId id="262" r:id="rId17"/>
    <p:sldId id="263" r:id="rId18"/>
    <p:sldId id="290" r:id="rId19"/>
    <p:sldId id="291" r:id="rId20"/>
    <p:sldId id="292" r:id="rId21"/>
    <p:sldId id="267" r:id="rId22"/>
    <p:sldId id="268" r:id="rId23"/>
    <p:sldId id="269" r:id="rId24"/>
    <p:sldId id="276" r:id="rId25"/>
    <p:sldId id="274" r:id="rId26"/>
    <p:sldId id="275" r:id="rId27"/>
    <p:sldId id="293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146A637-B3B7-460C-AEDF-C9DC20632C4C}">
          <p14:sldIdLst>
            <p14:sldId id="272"/>
            <p14:sldId id="294"/>
          </p14:sldIdLst>
        </p14:section>
        <p14:section name="Contents" id="{4AEC03B6-B7C3-46EA-8A35-FA31619646F9}">
          <p14:sldIdLst>
            <p14:sldId id="264"/>
          </p14:sldIdLst>
        </p14:section>
        <p14:section name="Primers" id="{C16770AC-A6BB-4733-A6AD-D1A08D495B41}">
          <p14:sldIdLst>
            <p14:sldId id="273"/>
            <p14:sldId id="266"/>
            <p14:sldId id="283"/>
          </p14:sldIdLst>
        </p14:section>
        <p14:section name="Brain Trust" id="{98D8AFA7-87F2-442E-910E-F789316FD866}">
          <p14:sldIdLst>
            <p14:sldId id="258"/>
            <p14:sldId id="259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Proofs of Concepts" id="{B07AD670-F811-422D-8670-F235F050B97E}">
          <p14:sldIdLst>
            <p14:sldId id="261"/>
            <p14:sldId id="262"/>
          </p14:sldIdLst>
        </p14:section>
        <p14:section name="What's Next" id="{F6794CF3-7E1B-4D27-A471-F524DFA0A722}">
          <p14:sldIdLst>
            <p14:sldId id="263"/>
            <p14:sldId id="290"/>
            <p14:sldId id="291"/>
            <p14:sldId id="292"/>
            <p14:sldId id="267"/>
          </p14:sldIdLst>
        </p14:section>
        <p14:section name="Examples of Emerging Technology" id="{C76FE1EB-BF58-47F2-BE57-AFC0C46CD462}">
          <p14:sldIdLst>
            <p14:sldId id="268"/>
            <p14:sldId id="269"/>
            <p14:sldId id="276"/>
            <p14:sldId id="274"/>
            <p14:sldId id="275"/>
            <p14:sldId id="293"/>
          </p14:sldIdLst>
        </p14:section>
        <p14:section name="Thank You" id="{56C36DA7-E582-475C-BE4F-3FE37AACE2B9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0"/>
    <a:srgbClr val="0086D6"/>
    <a:srgbClr val="FFFFFF"/>
    <a:srgbClr val="0D47A1"/>
    <a:srgbClr val="B5D7EB"/>
    <a:srgbClr val="FF3D00"/>
    <a:srgbClr val="20AAFC"/>
    <a:srgbClr val="29B6F6"/>
    <a:srgbClr val="EDF4F6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BD49-7D73-3CA8-5C0B-F452FDF94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632E4-C78E-1358-1009-5E89BA7C2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E7D8E-0FCE-D531-ECAF-0ACCC0F4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91C15-12DF-4971-5F9A-C6AE82E1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2DA51-AAD8-1164-AA41-24D7B36F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5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FD65-2665-1536-2633-08D09FBC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F0FF4-E6F5-277A-16F5-D905AB42B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4F94-E92C-2B5D-DC49-129F59EB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E77C-9D5D-65FF-B9B5-B8483002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E87BB-208F-F182-2489-BFEC09F2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0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7BA7D-A7BA-E41B-75D6-EB6578973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F7299-B948-8D49-BECA-621CACC12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14905-BA89-0E0D-D24E-55EE10E3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6527-B684-DA8E-F00A-8CFE8C76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78EBE-9152-EBEF-D5D8-3A298DFC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76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C948-D6FF-B920-DDCD-6CB6FAC1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A520C-FEB1-B73C-1C9F-F33BC5AC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6D810-BFB3-8792-5C1E-CD35639F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1EC1-1D1E-79A0-39B6-51187B7D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FD94-F498-B6BF-5B9A-2DFBBE07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2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B7D0-8232-426A-5B33-40AD7A8E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52D1E-06D9-7FC7-F363-D450B27B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2FB83-C9BD-D168-CF0E-802C49C7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A09D7-0F53-31C8-2F02-27AC2EC1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5DE08-8D49-D909-E339-A86720FC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77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4B52-5B8A-D757-39ED-947C1480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64B4-6A29-7B2C-7318-8B1E16F33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8370-6AF9-8DFE-8BA0-233009F6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DD9C-6325-6036-A86D-963BBEB41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2BA36-07A9-3962-0F09-143E55CF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491C6-ACB1-9D6B-1430-7E9ED365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8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01C6-D3BA-423A-9564-4296BF67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F2A32-D6A9-0162-9C9C-3DFBB55C7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AD479-D856-A3F9-FFB3-426DB7AFE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DFEBF-87D9-2861-E7A2-ACC2F7315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C4F5B-2754-9F83-9EEE-3CA7C12E2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34D9D-B108-28A4-8E8E-E00F67F6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3E44C-5FEA-7435-7925-36CB5ABA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D3115-D9A5-E951-15D3-97EDC03A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26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C154-FB6D-0CA0-DB2B-AEE70AEC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6C87D-5CF6-8117-D2EA-A4EBDDB6E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73625-D544-C1CF-C4CE-713A9F44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9E57C-26E7-3329-1C7D-9A5022E7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1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9E924-B941-A228-5083-E58C7660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762D3-0A87-9E37-2AA9-5DF839EA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235C-E926-2D5B-7FE8-147AA84A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4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802C-ADCF-C225-CC38-3559BA26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5C3F-D3E3-D8EE-5E47-A7441CF1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34D3D-4BC6-D4F8-2274-7F460C091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F1210-4E71-C9C2-E9F6-B1C515EE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212DD-8B1C-359F-CBC5-05AE45E9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6302F-3134-E00C-F3FF-D8BF5CA3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4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0DA1-14F2-30B8-9E25-5DBAED62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28C7E-0A0F-2CF8-CBAC-232604DA4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E41F4-95A4-FA4C-3562-71C38AA1F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8314A-B103-7D0B-B7DA-633FE5A9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780B5-8802-FE89-45C1-29CF5F1A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D0706-1131-2CEC-9B43-8D29F545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11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6945EC-8D6A-F6C5-4F32-62434436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AC1ED-6E9D-42E6-63C9-9F9498F5D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DC807-A32F-6DEE-B14A-555F49C9C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A3D3-A97E-4899-B28A-57AB7A61B12C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1E46A-D220-1B3A-47E5-F2DB77F10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12478-8DFE-371A-51D8-39AE45C2F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0EAF9-96CA-4B19-8BD4-DEF4884EE6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16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12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9.png"/><Relationship Id="rId5" Type="http://schemas.openxmlformats.org/officeDocument/2006/relationships/image" Target="../media/image24.svg"/><Relationship Id="rId10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6.sv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svg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microsoft.com/office/2017/06/relationships/model3d" Target="../media/model3d2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7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37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oian?utm_source=unsplash&amp;utm_medium=referral&amp;utm_content=creditCopyText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5" Type="http://schemas.openxmlformats.org/officeDocument/2006/relationships/image" Target="../media/image55.png"/><Relationship Id="rId4" Type="http://schemas.microsoft.com/office/2017/06/relationships/model3d" Target="../media/model3d5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58.png"/><Relationship Id="rId4" Type="http://schemas.microsoft.com/office/2017/06/relationships/model3d" Target="../media/model3d6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5" Type="http://schemas.openxmlformats.org/officeDocument/2006/relationships/image" Target="../media/image61.png"/><Relationship Id="rId4" Type="http://schemas.microsoft.com/office/2017/06/relationships/model3d" Target="../media/model3d5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64.png"/><Relationship Id="rId4" Type="http://schemas.microsoft.com/office/2017/06/relationships/model3d" Target="../media/model3d5.glb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67.png"/><Relationship Id="rId4" Type="http://schemas.microsoft.com/office/2017/06/relationships/model3d" Target="../media/model3d5.glb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8E982E-8EF9-B1FB-1CDD-7F28E5061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20BC8-9EC7-459C-380C-E180F076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44" y="1205948"/>
            <a:ext cx="225742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3CB74-DE7A-F5BD-8167-F2AAD5DA1301}"/>
              </a:ext>
            </a:extLst>
          </p:cNvPr>
          <p:cNvSpPr txBox="1"/>
          <p:nvPr/>
        </p:nvSpPr>
        <p:spPr>
          <a:xfrm>
            <a:off x="6338452" y="3554871"/>
            <a:ext cx="543610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8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 SIG</a:t>
            </a:r>
          </a:p>
          <a:p>
            <a:pPr algn="r"/>
            <a:r>
              <a:rPr lang="en-GB" sz="3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Emerging Technology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FEACE-4356-B4C1-D70C-8B415D64D8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7" y="5878945"/>
            <a:ext cx="2460399" cy="918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A8B60-CD39-4AD8-9C59-DE54B78A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80" y="6085580"/>
            <a:ext cx="3381375" cy="50482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CC04B4-6D51-9378-1AF1-7D9E04804ED7}"/>
              </a:ext>
            </a:extLst>
          </p:cNvPr>
          <p:cNvSpPr/>
          <p:nvPr/>
        </p:nvSpPr>
        <p:spPr>
          <a:xfrm>
            <a:off x="8504147" y="2215025"/>
            <a:ext cx="1331284" cy="1339846"/>
          </a:xfrm>
          <a:custGeom>
            <a:avLst/>
            <a:gdLst>
              <a:gd name="connsiteX0" fmla="*/ 0 w 3091069"/>
              <a:gd name="connsiteY0" fmla="*/ 0 h 3110948"/>
              <a:gd name="connsiteX1" fmla="*/ 9939 w 3091069"/>
              <a:gd name="connsiteY1" fmla="*/ 924339 h 3110948"/>
              <a:gd name="connsiteX2" fmla="*/ 308113 w 3091069"/>
              <a:gd name="connsiteY2" fmla="*/ 1272209 h 3110948"/>
              <a:gd name="connsiteX3" fmla="*/ 775252 w 3091069"/>
              <a:gd name="connsiteY3" fmla="*/ 1272209 h 3110948"/>
              <a:gd name="connsiteX4" fmla="*/ 9939 w 3091069"/>
              <a:gd name="connsiteY4" fmla="*/ 1858617 h 3110948"/>
              <a:gd name="connsiteX5" fmla="*/ 19878 w 3091069"/>
              <a:gd name="connsiteY5" fmla="*/ 2773017 h 3110948"/>
              <a:gd name="connsiteX6" fmla="*/ 318052 w 3091069"/>
              <a:gd name="connsiteY6" fmla="*/ 3110948 h 3110948"/>
              <a:gd name="connsiteX7" fmla="*/ 3081130 w 3091069"/>
              <a:gd name="connsiteY7" fmla="*/ 3110948 h 3110948"/>
              <a:gd name="connsiteX8" fmla="*/ 3081130 w 3091069"/>
              <a:gd name="connsiteY8" fmla="*/ 2186609 h 3110948"/>
              <a:gd name="connsiteX9" fmla="*/ 2763078 w 3091069"/>
              <a:gd name="connsiteY9" fmla="*/ 1828800 h 3110948"/>
              <a:gd name="connsiteX10" fmla="*/ 2276061 w 3091069"/>
              <a:gd name="connsiteY10" fmla="*/ 1838739 h 3110948"/>
              <a:gd name="connsiteX11" fmla="*/ 3081130 w 3091069"/>
              <a:gd name="connsiteY11" fmla="*/ 1202635 h 3110948"/>
              <a:gd name="connsiteX12" fmla="*/ 3091069 w 3091069"/>
              <a:gd name="connsiteY12" fmla="*/ 337930 h 3110948"/>
              <a:gd name="connsiteX13" fmla="*/ 2792896 w 3091069"/>
              <a:gd name="connsiteY13" fmla="*/ 9939 h 3110948"/>
              <a:gd name="connsiteX14" fmla="*/ 0 w 3091069"/>
              <a:gd name="connsiteY14" fmla="*/ 0 h 311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91069" h="3110948">
                <a:moveTo>
                  <a:pt x="0" y="0"/>
                </a:moveTo>
                <a:lnTo>
                  <a:pt x="9939" y="924339"/>
                </a:lnTo>
                <a:lnTo>
                  <a:pt x="308113" y="1272209"/>
                </a:lnTo>
                <a:lnTo>
                  <a:pt x="775252" y="1272209"/>
                </a:lnTo>
                <a:lnTo>
                  <a:pt x="9939" y="1858617"/>
                </a:lnTo>
                <a:lnTo>
                  <a:pt x="19878" y="2773017"/>
                </a:lnTo>
                <a:lnTo>
                  <a:pt x="318052" y="3110948"/>
                </a:lnTo>
                <a:lnTo>
                  <a:pt x="3081130" y="3110948"/>
                </a:lnTo>
                <a:lnTo>
                  <a:pt x="3081130" y="2186609"/>
                </a:lnTo>
                <a:lnTo>
                  <a:pt x="2763078" y="1828800"/>
                </a:lnTo>
                <a:lnTo>
                  <a:pt x="2276061" y="1838739"/>
                </a:lnTo>
                <a:lnTo>
                  <a:pt x="3081130" y="1202635"/>
                </a:lnTo>
                <a:lnTo>
                  <a:pt x="3091069" y="337930"/>
                </a:lnTo>
                <a:lnTo>
                  <a:pt x="2792896" y="9939"/>
                </a:lnTo>
                <a:lnTo>
                  <a:pt x="0" y="0"/>
                </a:lnTo>
                <a:close/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017B2-0449-9A44-14A1-4015BC4FD70C}"/>
              </a:ext>
            </a:extLst>
          </p:cNvPr>
          <p:cNvCxnSpPr/>
          <p:nvPr/>
        </p:nvCxnSpPr>
        <p:spPr>
          <a:xfrm flipH="1">
            <a:off x="7615990" y="-794084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CF54A4-57F2-3D6E-088E-F1458A11F813}"/>
              </a:ext>
            </a:extLst>
          </p:cNvPr>
          <p:cNvCxnSpPr/>
          <p:nvPr/>
        </p:nvCxnSpPr>
        <p:spPr>
          <a:xfrm flipH="1">
            <a:off x="8504147" y="-794084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E1C43-A669-D7BE-BFC9-1976DF568A62}"/>
              </a:ext>
            </a:extLst>
          </p:cNvPr>
          <p:cNvCxnSpPr/>
          <p:nvPr/>
        </p:nvCxnSpPr>
        <p:spPr>
          <a:xfrm flipH="1">
            <a:off x="9392304" y="-782053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35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4603E8-9716-BC3E-8C61-C12D1CF6B204}"/>
              </a:ext>
            </a:extLst>
          </p:cNvPr>
          <p:cNvGrpSpPr/>
          <p:nvPr/>
        </p:nvGrpSpPr>
        <p:grpSpPr>
          <a:xfrm>
            <a:off x="2465799" y="1965638"/>
            <a:ext cx="1908047" cy="1908047"/>
            <a:chOff x="8313291" y="2020050"/>
            <a:chExt cx="1880708" cy="18807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FD2D92-6510-08D2-1129-20B06A456540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Briefcase with solid fill">
              <a:extLst>
                <a:ext uri="{FF2B5EF4-FFF2-40B4-BE49-F238E27FC236}">
                  <a16:creationId xmlns:a16="http://schemas.microsoft.com/office/drawing/2014/main" id="{ADE3FCEC-1841-F7F6-0FC5-C206F1C7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B36C0A-0A0C-4E7D-2C69-96DC4557B6D4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76E1AA-E560-5FA1-AB89-C9EFF56584E0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Ribbon with solid fill">
              <a:extLst>
                <a:ext uri="{FF2B5EF4-FFF2-40B4-BE49-F238E27FC236}">
                  <a16:creationId xmlns:a16="http://schemas.microsoft.com/office/drawing/2014/main" id="{F19F3EB4-39EA-6356-F10C-E59DCE4D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91C6-CA1F-A026-9F86-01BBA460C1B4}"/>
              </a:ext>
            </a:extLst>
          </p:cNvPr>
          <p:cNvSpPr txBox="1"/>
          <p:nvPr/>
        </p:nvSpPr>
        <p:spPr>
          <a:xfrm>
            <a:off x="4783205" y="2476675"/>
            <a:ext cx="70077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Body of Work</a:t>
            </a:r>
          </a:p>
          <a:p>
            <a:endParaRPr lang="en-GB" sz="5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Can you demonstrate any projects, recordings or other material?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51F386-678B-FBDD-A7B6-EE675ADCAEFB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C2E692-3C90-2287-CE56-EB5B4156FE6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Diploma roll with solid fill">
              <a:extLst>
                <a:ext uri="{FF2B5EF4-FFF2-40B4-BE49-F238E27FC236}">
                  <a16:creationId xmlns:a16="http://schemas.microsoft.com/office/drawing/2014/main" id="{650FC1EB-736B-DD0A-2AC6-56641C47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57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B36C0A-0A0C-4E7D-2C69-96DC4557B6D4}"/>
              </a:ext>
            </a:extLst>
          </p:cNvPr>
          <p:cNvGrpSpPr/>
          <p:nvPr/>
        </p:nvGrpSpPr>
        <p:grpSpPr>
          <a:xfrm>
            <a:off x="2463429" y="1965639"/>
            <a:ext cx="1908046" cy="1908046"/>
            <a:chOff x="7487433" y="4627898"/>
            <a:chExt cx="1880708" cy="18807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76E1AA-E560-5FA1-AB89-C9EFF56584E0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Ribbon with solid fill">
              <a:extLst>
                <a:ext uri="{FF2B5EF4-FFF2-40B4-BE49-F238E27FC236}">
                  <a16:creationId xmlns:a16="http://schemas.microsoft.com/office/drawing/2014/main" id="{F19F3EB4-39EA-6356-F10C-E59DCE4D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91C6-CA1F-A026-9F86-01BBA460C1B4}"/>
              </a:ext>
            </a:extLst>
          </p:cNvPr>
          <p:cNvSpPr txBox="1"/>
          <p:nvPr/>
        </p:nvSpPr>
        <p:spPr>
          <a:xfrm>
            <a:off x="4783205" y="2476675"/>
            <a:ext cx="70077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Skills &amp; Awards</a:t>
            </a:r>
          </a:p>
          <a:p>
            <a:endParaRPr lang="en-GB" sz="5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Have you received any notable accreditation or awards?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51F386-678B-FBDD-A7B6-EE675ADCAEFB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C2E692-3C90-2287-CE56-EB5B4156FE6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Diploma roll with solid fill">
              <a:extLst>
                <a:ext uri="{FF2B5EF4-FFF2-40B4-BE49-F238E27FC236}">
                  <a16:creationId xmlns:a16="http://schemas.microsoft.com/office/drawing/2014/main" id="{650FC1EB-736B-DD0A-2AC6-56641C47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E33B6E-06C1-6A31-5BF5-14DDDB7254C4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8DDE42-60A8-71E8-716C-075E379118EE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Briefcase with solid fill">
              <a:extLst>
                <a:ext uri="{FF2B5EF4-FFF2-40B4-BE49-F238E27FC236}">
                  <a16:creationId xmlns:a16="http://schemas.microsoft.com/office/drawing/2014/main" id="{F834D8EA-E9FA-54EC-3622-BB2C79FD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43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2452400" y="1957077"/>
            <a:ext cx="1908046" cy="1908046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91C6-CA1F-A026-9F86-01BBA460C1B4}"/>
              </a:ext>
            </a:extLst>
          </p:cNvPr>
          <p:cNvSpPr txBox="1"/>
          <p:nvPr/>
        </p:nvSpPr>
        <p:spPr>
          <a:xfrm>
            <a:off x="4783205" y="2167930"/>
            <a:ext cx="70077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Professionalism &amp; Ethics</a:t>
            </a:r>
          </a:p>
          <a:p>
            <a:endParaRPr lang="en-GB" sz="5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Putting the </a:t>
            </a:r>
            <a:r>
              <a:rPr lang="en-GB" sz="4400" i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trust</a:t>
            </a:r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in</a:t>
            </a:r>
            <a:b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Brain Trust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51F386-678B-FBDD-A7B6-EE675ADCAEFB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C2E692-3C90-2287-CE56-EB5B4156FE6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Diploma roll with solid fill">
              <a:extLst>
                <a:ext uri="{FF2B5EF4-FFF2-40B4-BE49-F238E27FC236}">
                  <a16:creationId xmlns:a16="http://schemas.microsoft.com/office/drawing/2014/main" id="{650FC1EB-736B-DD0A-2AC6-56641C47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E33B6E-06C1-6A31-5BF5-14DDDB7254C4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8DDE42-60A8-71E8-716C-075E379118EE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Briefcase with solid fill">
              <a:extLst>
                <a:ext uri="{FF2B5EF4-FFF2-40B4-BE49-F238E27FC236}">
                  <a16:creationId xmlns:a16="http://schemas.microsoft.com/office/drawing/2014/main" id="{F834D8EA-E9FA-54EC-3622-BB2C79FD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46757F-B54A-0C47-1C44-679CC7F873D0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0A4348-7B61-4308-B044-A92FCC0AC815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Ribbon with solid fill">
              <a:extLst>
                <a:ext uri="{FF2B5EF4-FFF2-40B4-BE49-F238E27FC236}">
                  <a16:creationId xmlns:a16="http://schemas.microsoft.com/office/drawing/2014/main" id="{EB386024-4578-E1F1-628F-5459154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05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2465800" y="1957076"/>
            <a:ext cx="1908046" cy="1908046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91C6-CA1F-A026-9F86-01BBA460C1B4}"/>
              </a:ext>
            </a:extLst>
          </p:cNvPr>
          <p:cNvSpPr txBox="1"/>
          <p:nvPr/>
        </p:nvSpPr>
        <p:spPr>
          <a:xfrm>
            <a:off x="4783205" y="2167930"/>
            <a:ext cx="70077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Continual Development</a:t>
            </a:r>
          </a:p>
          <a:p>
            <a:endParaRPr lang="en-GB" sz="5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Are you committed to the never-ending pursuit of knowledge?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51F386-678B-FBDD-A7B6-EE675ADCAEFB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C2E692-3C90-2287-CE56-EB5B4156FE6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Diploma roll with solid fill">
              <a:extLst>
                <a:ext uri="{FF2B5EF4-FFF2-40B4-BE49-F238E27FC236}">
                  <a16:creationId xmlns:a16="http://schemas.microsoft.com/office/drawing/2014/main" id="{650FC1EB-736B-DD0A-2AC6-56641C477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E33B6E-06C1-6A31-5BF5-14DDDB7254C4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8DDE42-60A8-71E8-716C-075E379118EE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Briefcase with solid fill">
              <a:extLst>
                <a:ext uri="{FF2B5EF4-FFF2-40B4-BE49-F238E27FC236}">
                  <a16:creationId xmlns:a16="http://schemas.microsoft.com/office/drawing/2014/main" id="{F834D8EA-E9FA-54EC-3622-BB2C79FD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46757F-B54A-0C47-1C44-679CC7F873D0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0A4348-7B61-4308-B044-A92FCC0AC815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Ribbon with solid fill">
              <a:extLst>
                <a:ext uri="{FF2B5EF4-FFF2-40B4-BE49-F238E27FC236}">
                  <a16:creationId xmlns:a16="http://schemas.microsoft.com/office/drawing/2014/main" id="{EB386024-4578-E1F1-628F-5459154D7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17F40E-8DAD-1981-6A51-25D9EB9FB061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816A2C-97C6-10CB-CD93-165AB101EC35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Scales of justice with solid fill">
              <a:extLst>
                <a:ext uri="{FF2B5EF4-FFF2-40B4-BE49-F238E27FC236}">
                  <a16:creationId xmlns:a16="http://schemas.microsoft.com/office/drawing/2014/main" id="{ADECF68B-4D6A-C80E-51B3-60E607C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05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D21DF3-4CFD-654C-AAE6-E8694819A1B7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1A07EB-A608-B0CD-A1C2-3D7A25747772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Briefcase with solid fill">
              <a:extLst>
                <a:ext uri="{FF2B5EF4-FFF2-40B4-BE49-F238E27FC236}">
                  <a16:creationId xmlns:a16="http://schemas.microsoft.com/office/drawing/2014/main" id="{2301FD5A-39CC-0F21-9E0C-04292D6F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57AE5E-1824-1A53-D5FA-2982A9AC8074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C377CA-AD33-3DA4-4E52-FFA2B1F044B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Diploma roll with solid fill">
              <a:extLst>
                <a:ext uri="{FF2B5EF4-FFF2-40B4-BE49-F238E27FC236}">
                  <a16:creationId xmlns:a16="http://schemas.microsoft.com/office/drawing/2014/main" id="{D8FDEED0-187A-CECA-5EC6-B8A1863E0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B36C0A-0A0C-4E7D-2C69-96DC4557B6D4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76E1AA-E560-5FA1-AB89-C9EFF56584E0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Ribbon with solid fill">
              <a:extLst>
                <a:ext uri="{FF2B5EF4-FFF2-40B4-BE49-F238E27FC236}">
                  <a16:creationId xmlns:a16="http://schemas.microsoft.com/office/drawing/2014/main" id="{F19F3EB4-39EA-6356-F10C-E59DCE4D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aphicFrame>
        <p:nvGraphicFramePr>
          <p:cNvPr id="2" name="Table 36">
            <a:extLst>
              <a:ext uri="{FF2B5EF4-FFF2-40B4-BE49-F238E27FC236}">
                <a16:creationId xmlns:a16="http://schemas.microsoft.com/office/drawing/2014/main" id="{9B0F8230-D8AC-687D-8DEF-704868960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28692"/>
              </p:ext>
            </p:extLst>
          </p:nvPr>
        </p:nvGraphicFramePr>
        <p:xfrm>
          <a:off x="4774671" y="1716600"/>
          <a:ext cx="4443280" cy="476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640">
                  <a:extLst>
                    <a:ext uri="{9D8B030D-6E8A-4147-A177-3AD203B41FA5}">
                      <a16:colId xmlns:a16="http://schemas.microsoft.com/office/drawing/2014/main" val="874966252"/>
                    </a:ext>
                  </a:extLst>
                </a:gridCol>
                <a:gridCol w="2221640">
                  <a:extLst>
                    <a:ext uri="{9D8B030D-6E8A-4147-A177-3AD203B41FA5}">
                      <a16:colId xmlns:a16="http://schemas.microsoft.com/office/drawing/2014/main" val="336547878"/>
                    </a:ext>
                  </a:extLst>
                </a:gridCol>
              </a:tblGrid>
              <a:tr h="528280">
                <a:tc gridSpan="2">
                  <a:txBody>
                    <a:bodyPr/>
                    <a:lstStyle/>
                    <a:p>
                      <a:pPr algn="ctr"/>
                      <a:r>
                        <a:rPr lang="en-GB" sz="2100" dirty="0"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Initial Technologies</a:t>
                      </a:r>
                    </a:p>
                  </a:txBody>
                  <a:tcPr marL="107227" marR="107227" marT="53613" marB="53613" anchor="ctr">
                    <a:solidFill>
                      <a:srgbClr val="0086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92215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Artificial Intelligence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4D Printing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522955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Blockchain &amp; DLT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Biotechnology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136456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IOT, 5G &amp; 6G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Regulatory Technology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20550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Robotics &amp; RPA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Next-Gen Materials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82908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Spatial Computing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Natural Language Processing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500767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Quantum Technology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Advanced Data Processing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830502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Neural Interfacing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Cloud Computing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856784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Space Technology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Crypto Agility</a:t>
                      </a:r>
                    </a:p>
                  </a:txBody>
                  <a:tcPr marL="107227" marR="107227" marT="53613" marB="53613" anchor="ctr">
                    <a:solidFill>
                      <a:srgbClr val="B5D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6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84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th in the forest with shadows">
            <a:extLst>
              <a:ext uri="{FF2B5EF4-FFF2-40B4-BE49-F238E27FC236}">
                <a16:creationId xmlns:a16="http://schemas.microsoft.com/office/drawing/2014/main" id="{C9B55539-A835-6235-445E-6332F5E4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141" y="0"/>
            <a:ext cx="102818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D5717727-DB8C-AE17-431D-1DFC20360C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D5242013-8586-6546-630B-4808C212AA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6019C9C-92CA-4111-4C08-4508B532B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86206EB2-A104-071C-FA91-E9A35FC2E1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1035" name="Double Wave 1034">
            <a:extLst>
              <a:ext uri="{FF2B5EF4-FFF2-40B4-BE49-F238E27FC236}">
                <a16:creationId xmlns:a16="http://schemas.microsoft.com/office/drawing/2014/main" id="{32E612EA-1488-B5CF-EAEA-F72087C60850}"/>
              </a:ext>
            </a:extLst>
          </p:cNvPr>
          <p:cNvSpPr/>
          <p:nvPr/>
        </p:nvSpPr>
        <p:spPr>
          <a:xfrm rot="10800000">
            <a:off x="-1600200" y="-998626"/>
            <a:ext cx="3043988" cy="6039858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214EC12A-F370-DEB3-EC3B-A7C6358ACC29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80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B113040-80DC-F939-6B53-30632C6AB382}"/>
              </a:ext>
            </a:extLst>
          </p:cNvPr>
          <p:cNvGrpSpPr/>
          <p:nvPr/>
        </p:nvGrpSpPr>
        <p:grpSpPr>
          <a:xfrm>
            <a:off x="3173055" y="4199526"/>
            <a:ext cx="1290655" cy="1280907"/>
            <a:chOff x="6394541" y="5354597"/>
            <a:chExt cx="1290655" cy="128090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2BFB44-8C85-7BFA-51B3-3AC5C9AAB8FB}"/>
                </a:ext>
              </a:extLst>
            </p:cNvPr>
            <p:cNvSpPr/>
            <p:nvPr/>
          </p:nvSpPr>
          <p:spPr>
            <a:xfrm>
              <a:off x="6394541" y="5359170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0" descr="funding Icon 2443687">
              <a:extLst>
                <a:ext uri="{FF2B5EF4-FFF2-40B4-BE49-F238E27FC236}">
                  <a16:creationId xmlns:a16="http://schemas.microsoft.com/office/drawing/2014/main" id="{F1E616A9-6F2B-AFFD-12BE-EECA6ADDD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862" y="5354597"/>
              <a:ext cx="1276334" cy="1276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92EDF7-BFD2-1C21-D866-59FDC75B2BAB}"/>
              </a:ext>
            </a:extLst>
          </p:cNvPr>
          <p:cNvGrpSpPr/>
          <p:nvPr/>
        </p:nvGrpSpPr>
        <p:grpSpPr>
          <a:xfrm>
            <a:off x="5340722" y="4197205"/>
            <a:ext cx="1276335" cy="1285549"/>
            <a:chOff x="6394540" y="3637248"/>
            <a:chExt cx="1276335" cy="128554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7DA8BA-3098-3349-F840-D30E5D1AD31F}"/>
                </a:ext>
              </a:extLst>
            </p:cNvPr>
            <p:cNvSpPr/>
            <p:nvPr/>
          </p:nvSpPr>
          <p:spPr>
            <a:xfrm>
              <a:off x="6394541" y="3637248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2" descr="blogging Icon 5522713">
              <a:extLst>
                <a:ext uri="{FF2B5EF4-FFF2-40B4-BE49-F238E27FC236}">
                  <a16:creationId xmlns:a16="http://schemas.microsoft.com/office/drawing/2014/main" id="{70023C45-013E-AF33-0029-6EDC9E092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540" y="3646462"/>
              <a:ext cx="1276335" cy="127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DF6F0D-D132-52F9-CD3B-C1411FB69332}"/>
              </a:ext>
            </a:extLst>
          </p:cNvPr>
          <p:cNvGrpSpPr/>
          <p:nvPr/>
        </p:nvGrpSpPr>
        <p:grpSpPr>
          <a:xfrm>
            <a:off x="7494069" y="4189521"/>
            <a:ext cx="1283632" cy="1300917"/>
            <a:chOff x="6394541" y="1915326"/>
            <a:chExt cx="1283632" cy="130091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4CBBF6-4F13-43BD-07F1-98BD681AE00D}"/>
                </a:ext>
              </a:extLst>
            </p:cNvPr>
            <p:cNvSpPr/>
            <p:nvPr/>
          </p:nvSpPr>
          <p:spPr>
            <a:xfrm>
              <a:off x="6394541" y="1915326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4" descr="demo Icon 1626811">
              <a:extLst>
                <a:ext uri="{FF2B5EF4-FFF2-40B4-BE49-F238E27FC236}">
                  <a16:creationId xmlns:a16="http://schemas.microsoft.com/office/drawing/2014/main" id="{1AEB8C2C-62DE-34AF-76A7-623410703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838" y="1939908"/>
              <a:ext cx="1276335" cy="127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BBE8AE-F41D-1E0D-990E-4FBAE0255475}"/>
              </a:ext>
            </a:extLst>
          </p:cNvPr>
          <p:cNvGrpSpPr/>
          <p:nvPr/>
        </p:nvGrpSpPr>
        <p:grpSpPr>
          <a:xfrm>
            <a:off x="9654712" y="4177470"/>
            <a:ext cx="1290655" cy="1325019"/>
            <a:chOff x="6394541" y="193404"/>
            <a:chExt cx="1290655" cy="132501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0EE0B3-4114-3699-4840-1A84AFFDA47F}"/>
                </a:ext>
              </a:extLst>
            </p:cNvPr>
            <p:cNvSpPr/>
            <p:nvPr/>
          </p:nvSpPr>
          <p:spPr>
            <a:xfrm>
              <a:off x="6394541" y="193404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16" descr="Package Icon 5533588">
              <a:extLst>
                <a:ext uri="{FF2B5EF4-FFF2-40B4-BE49-F238E27FC236}">
                  <a16:creationId xmlns:a16="http://schemas.microsoft.com/office/drawing/2014/main" id="{26B14391-84BA-0E60-AB87-037B5604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862" y="242089"/>
              <a:ext cx="1276334" cy="1276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64EC25-8E01-27A5-578A-46F15690FBF9}"/>
              </a:ext>
            </a:extLst>
          </p:cNvPr>
          <p:cNvGrpSpPr/>
          <p:nvPr/>
        </p:nvGrpSpPr>
        <p:grpSpPr>
          <a:xfrm>
            <a:off x="5129929" y="862463"/>
            <a:ext cx="1675062" cy="1675062"/>
            <a:chOff x="4313794" y="1712466"/>
            <a:chExt cx="1675062" cy="167506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71B32A-5D20-8FC2-03F7-AB6F9B1D142D}"/>
                </a:ext>
              </a:extLst>
            </p:cNvPr>
            <p:cNvSpPr/>
            <p:nvPr/>
          </p:nvSpPr>
          <p:spPr>
            <a:xfrm>
              <a:off x="4522124" y="1915326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4" descr="Megaphone Icon 5523689">
              <a:extLst>
                <a:ext uri="{FF2B5EF4-FFF2-40B4-BE49-F238E27FC236}">
                  <a16:creationId xmlns:a16="http://schemas.microsoft.com/office/drawing/2014/main" id="{59E98700-E1A9-E5A9-8952-32D72382C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794" y="1712466"/>
              <a:ext cx="1675062" cy="167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BC783-C5B0-01EE-E244-8B6520B8E9C0}"/>
              </a:ext>
            </a:extLst>
          </p:cNvPr>
          <p:cNvGrpSpPr/>
          <p:nvPr/>
        </p:nvGrpSpPr>
        <p:grpSpPr>
          <a:xfrm>
            <a:off x="3069389" y="962145"/>
            <a:ext cx="1475699" cy="1475699"/>
            <a:chOff x="4418458" y="93721"/>
            <a:chExt cx="1475699" cy="147569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362F80F-B9F5-C649-45CA-4D5F6A1C3ECC}"/>
                </a:ext>
              </a:extLst>
            </p:cNvPr>
            <p:cNvSpPr/>
            <p:nvPr/>
          </p:nvSpPr>
          <p:spPr>
            <a:xfrm>
              <a:off x="4522124" y="193404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2" descr="outline Icon 10528">
              <a:extLst>
                <a:ext uri="{FF2B5EF4-FFF2-40B4-BE49-F238E27FC236}">
                  <a16:creationId xmlns:a16="http://schemas.microsoft.com/office/drawing/2014/main" id="{A9885FF5-EAD6-6F10-ED26-0DE9638FE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458" y="93721"/>
              <a:ext cx="1475699" cy="147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484EF1-25F0-7EF2-2F4B-1C0B016E71EB}"/>
              </a:ext>
            </a:extLst>
          </p:cNvPr>
          <p:cNvGrpSpPr/>
          <p:nvPr/>
        </p:nvGrpSpPr>
        <p:grpSpPr>
          <a:xfrm>
            <a:off x="7302002" y="862463"/>
            <a:ext cx="1675062" cy="1675062"/>
            <a:chOff x="4327070" y="3429000"/>
            <a:chExt cx="1675062" cy="167506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7D9580-FD1E-93F0-1BC2-2C99431D2145}"/>
                </a:ext>
              </a:extLst>
            </p:cNvPr>
            <p:cNvSpPr/>
            <p:nvPr/>
          </p:nvSpPr>
          <p:spPr>
            <a:xfrm>
              <a:off x="4522124" y="3637248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6" descr="expert Icon 1207855">
              <a:extLst>
                <a:ext uri="{FF2B5EF4-FFF2-40B4-BE49-F238E27FC236}">
                  <a16:creationId xmlns:a16="http://schemas.microsoft.com/office/drawing/2014/main" id="{B0E31035-A9AA-ECF0-D591-37C544AD7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070" y="3429000"/>
              <a:ext cx="1675062" cy="167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F37A07-C362-8621-169A-C6B0E159AB2C}"/>
              </a:ext>
            </a:extLst>
          </p:cNvPr>
          <p:cNvGrpSpPr/>
          <p:nvPr/>
        </p:nvGrpSpPr>
        <p:grpSpPr>
          <a:xfrm>
            <a:off x="9649734" y="1054554"/>
            <a:ext cx="1281312" cy="1290880"/>
            <a:chOff x="4517146" y="5344624"/>
            <a:chExt cx="1281312" cy="12908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D06F909-D5F2-620D-8BC5-BD6570CFAB05}"/>
                </a:ext>
              </a:extLst>
            </p:cNvPr>
            <p:cNvSpPr/>
            <p:nvPr/>
          </p:nvSpPr>
          <p:spPr>
            <a:xfrm>
              <a:off x="4522124" y="5359170"/>
              <a:ext cx="1276334" cy="127633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5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8" descr="Value Icon 815898">
              <a:extLst>
                <a:ext uri="{FF2B5EF4-FFF2-40B4-BE49-F238E27FC236}">
                  <a16:creationId xmlns:a16="http://schemas.microsoft.com/office/drawing/2014/main" id="{974519E3-5CA8-4DA1-8C68-3F83A4BBE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146" y="5344624"/>
              <a:ext cx="1276335" cy="127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C57F93-27AC-50CA-32A0-67808D5EBD52}"/>
              </a:ext>
            </a:extLst>
          </p:cNvPr>
          <p:cNvSpPr txBox="1"/>
          <p:nvPr/>
        </p:nvSpPr>
        <p:spPr>
          <a:xfrm>
            <a:off x="3330055" y="251471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Identify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Barrier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F09997-DB75-2C97-DD9D-DCE8BCDFE0EC}"/>
              </a:ext>
            </a:extLst>
          </p:cNvPr>
          <p:cNvSpPr txBox="1"/>
          <p:nvPr/>
        </p:nvSpPr>
        <p:spPr>
          <a:xfrm>
            <a:off x="5551470" y="2514710"/>
            <a:ext cx="849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Call to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14A9CC-B6B6-CD0A-061F-A6476C77F526}"/>
              </a:ext>
            </a:extLst>
          </p:cNvPr>
          <p:cNvSpPr txBox="1"/>
          <p:nvPr/>
        </p:nvSpPr>
        <p:spPr>
          <a:xfrm>
            <a:off x="7657673" y="2514710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Expert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Vetting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C4604-AB0F-6566-1546-616C33288C12}"/>
              </a:ext>
            </a:extLst>
          </p:cNvPr>
          <p:cNvSpPr txBox="1"/>
          <p:nvPr/>
        </p:nvSpPr>
        <p:spPr>
          <a:xfrm>
            <a:off x="9608133" y="2512809"/>
            <a:ext cx="139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Value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Proposition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2A919-1F6E-FF81-3B38-1CDED103C78A}"/>
              </a:ext>
            </a:extLst>
          </p:cNvPr>
          <p:cNvSpPr txBox="1"/>
          <p:nvPr/>
        </p:nvSpPr>
        <p:spPr>
          <a:xfrm>
            <a:off x="3322844" y="56924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Funding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20733B-00BF-9570-C493-65C48F379F0D}"/>
              </a:ext>
            </a:extLst>
          </p:cNvPr>
          <p:cNvSpPr txBox="1"/>
          <p:nvPr/>
        </p:nvSpPr>
        <p:spPr>
          <a:xfrm>
            <a:off x="5435907" y="5692495"/>
            <a:ext cx="106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Develop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Project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AFD80-A2EB-BCE5-58A0-9E9240AFD3F2}"/>
              </a:ext>
            </a:extLst>
          </p:cNvPr>
          <p:cNvSpPr txBox="1"/>
          <p:nvPr/>
        </p:nvSpPr>
        <p:spPr>
          <a:xfrm>
            <a:off x="7540654" y="569249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Showcase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73EE1-AA84-0E2C-653F-F91F3F0E4011}"/>
              </a:ext>
            </a:extLst>
          </p:cNvPr>
          <p:cNvSpPr txBox="1"/>
          <p:nvPr/>
        </p:nvSpPr>
        <p:spPr>
          <a:xfrm>
            <a:off x="9440621" y="569249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Source Release</a:t>
            </a:r>
            <a:b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&amp; Maintenance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BDB84EC-BC76-10A1-65A3-A79DA4CF72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E9CF7CF-F330-0188-B912-01DB8CF35C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6DAD9EC-41C7-84EB-1CCF-4B697FF6823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27C05A3-56DB-FE91-963A-5F19656C68E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67" name="Double Wave 66">
            <a:extLst>
              <a:ext uri="{FF2B5EF4-FFF2-40B4-BE49-F238E27FC236}">
                <a16:creationId xmlns:a16="http://schemas.microsoft.com/office/drawing/2014/main" id="{596D9CC5-4EE9-EE8B-AA30-3911339C27E0}"/>
              </a:ext>
            </a:extLst>
          </p:cNvPr>
          <p:cNvSpPr/>
          <p:nvPr/>
        </p:nvSpPr>
        <p:spPr>
          <a:xfrm rot="10800000">
            <a:off x="-1600200" y="-998626"/>
            <a:ext cx="3043988" cy="6039858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E4282B4-7AF4-25AA-58D7-85535348A5E9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35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88001B-6EEE-8897-EBB5-A22A9ADFF677}"/>
              </a:ext>
            </a:extLst>
          </p:cNvPr>
          <p:cNvSpPr/>
          <p:nvPr/>
        </p:nvSpPr>
        <p:spPr>
          <a:xfrm>
            <a:off x="3444459" y="1627331"/>
            <a:ext cx="2281561" cy="3761570"/>
          </a:xfrm>
          <a:prstGeom prst="rect">
            <a:avLst/>
          </a:prstGeom>
          <a:solidFill>
            <a:srgbClr val="B3E5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rgbClr val="0D47A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E75E6-175E-E79D-AB11-EE9A229FFE10}"/>
              </a:ext>
            </a:extLst>
          </p:cNvPr>
          <p:cNvSpPr/>
          <p:nvPr/>
        </p:nvSpPr>
        <p:spPr>
          <a:xfrm>
            <a:off x="5896176" y="1627331"/>
            <a:ext cx="2281561" cy="3761570"/>
          </a:xfrm>
          <a:prstGeom prst="rect">
            <a:avLst/>
          </a:prstGeom>
          <a:solidFill>
            <a:srgbClr val="29B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 Labs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6053F-7086-6829-0E95-02227DC37482}"/>
              </a:ext>
            </a:extLst>
          </p:cNvPr>
          <p:cNvSpPr/>
          <p:nvPr/>
        </p:nvSpPr>
        <p:spPr>
          <a:xfrm>
            <a:off x="8374925" y="1627331"/>
            <a:ext cx="2281561" cy="3761570"/>
          </a:xfrm>
          <a:prstGeom prst="rect">
            <a:avLst/>
          </a:prstGeom>
          <a:solidFill>
            <a:srgbClr val="0D47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4249528"/>
                  </p:ext>
                </p:extLst>
              </p:nvPr>
            </p:nvGraphicFramePr>
            <p:xfrm rot="2700000">
              <a:off x="3301655" y="-2082324"/>
              <a:ext cx="2567164" cy="1502266"/>
            </p:xfrm>
            <a:graphic>
              <a:graphicData uri="http://schemas.microsoft.com/office/drawing/2017/model3d">
                <am3d:model3d r:embed="rId2">
                  <am3d:spPr>
                    <a:xfrm rot="2700000">
                      <a:off x="0" y="0"/>
                      <a:ext cx="2567164" cy="1502266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20779" ay="2525925" az="-103413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66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700000">
                <a:off x="3301655" y="-2082324"/>
                <a:ext cx="2567164" cy="1502266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DC137965-FB0A-0ED5-D138-93C524FF6A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9AFFA-CE2B-5A1C-21A4-369D8A873E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B29E24-D721-B515-2E6B-599CCE10EC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4A63D5-40C4-1283-AA99-846A4E7149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44" name="Double Wave 43">
            <a:extLst>
              <a:ext uri="{FF2B5EF4-FFF2-40B4-BE49-F238E27FC236}">
                <a16:creationId xmlns:a16="http://schemas.microsoft.com/office/drawing/2014/main" id="{A037E075-EC2F-5DAB-01EE-BF939FBC1F74}"/>
              </a:ext>
            </a:extLst>
          </p:cNvPr>
          <p:cNvSpPr/>
          <p:nvPr/>
        </p:nvSpPr>
        <p:spPr>
          <a:xfrm rot="10800000">
            <a:off x="-1600200" y="-998626"/>
            <a:ext cx="3043988" cy="785662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F47DB47-F437-13DF-E9D0-7B6A5C2C7E0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50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88001B-6EEE-8897-EBB5-A22A9ADFF677}"/>
              </a:ext>
            </a:extLst>
          </p:cNvPr>
          <p:cNvSpPr/>
          <p:nvPr/>
        </p:nvSpPr>
        <p:spPr>
          <a:xfrm>
            <a:off x="3444459" y="1627331"/>
            <a:ext cx="2281561" cy="3761570"/>
          </a:xfrm>
          <a:prstGeom prst="rect">
            <a:avLst/>
          </a:prstGeom>
          <a:solidFill>
            <a:srgbClr val="B3E5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rgbClr val="0D47A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E75E6-175E-E79D-AB11-EE9A229FFE10}"/>
              </a:ext>
            </a:extLst>
          </p:cNvPr>
          <p:cNvSpPr/>
          <p:nvPr/>
        </p:nvSpPr>
        <p:spPr>
          <a:xfrm>
            <a:off x="5896176" y="1627331"/>
            <a:ext cx="2281561" cy="3761570"/>
          </a:xfrm>
          <a:prstGeom prst="rect">
            <a:avLst/>
          </a:prstGeom>
          <a:solidFill>
            <a:srgbClr val="29B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 Labs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6053F-7086-6829-0E95-02227DC37482}"/>
              </a:ext>
            </a:extLst>
          </p:cNvPr>
          <p:cNvSpPr/>
          <p:nvPr/>
        </p:nvSpPr>
        <p:spPr>
          <a:xfrm>
            <a:off x="8374925" y="1627331"/>
            <a:ext cx="2281561" cy="3761570"/>
          </a:xfrm>
          <a:prstGeom prst="rect">
            <a:avLst/>
          </a:prstGeom>
          <a:solidFill>
            <a:srgbClr val="0D47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700000">
              <a:off x="3235099" y="2623454"/>
              <a:ext cx="2700277" cy="1064899"/>
            </p:xfrm>
            <a:graphic>
              <a:graphicData uri="http://schemas.microsoft.com/office/drawing/2017/model3d">
                <am3d:model3d r:embed="rId2">
                  <am3d:spPr>
                    <a:xfrm rot="2700000">
                      <a:off x="0" y="0"/>
                      <a:ext cx="2700277" cy="1064899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5089" ay="423513" az="-4118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66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700000">
                <a:off x="3235099" y="2623454"/>
                <a:ext cx="2700277" cy="1064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035519"/>
                  </p:ext>
                </p:extLst>
              </p:nvPr>
            </p:nvGraphicFramePr>
            <p:xfrm>
              <a:off x="6096185" y="-2425007"/>
              <a:ext cx="1851874" cy="20836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1874" cy="208369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59051" ay="-1861115" az="13729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96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185" y="-2425007"/>
                <a:ext cx="1851874" cy="2083692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DC137965-FB0A-0ED5-D138-93C524FF6A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9AFFA-CE2B-5A1C-21A4-369D8A873E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B29E24-D721-B515-2E6B-599CCE10EC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4A63D5-40C4-1283-AA99-846A4E7149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44" name="Double Wave 43">
            <a:extLst>
              <a:ext uri="{FF2B5EF4-FFF2-40B4-BE49-F238E27FC236}">
                <a16:creationId xmlns:a16="http://schemas.microsoft.com/office/drawing/2014/main" id="{A037E075-EC2F-5DAB-01EE-BF939FBC1F74}"/>
              </a:ext>
            </a:extLst>
          </p:cNvPr>
          <p:cNvSpPr/>
          <p:nvPr/>
        </p:nvSpPr>
        <p:spPr>
          <a:xfrm rot="10800000">
            <a:off x="-1600200" y="-998626"/>
            <a:ext cx="3043988" cy="785662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F47DB47-F437-13DF-E9D0-7B6A5C2C7E0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81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88001B-6EEE-8897-EBB5-A22A9ADFF677}"/>
              </a:ext>
            </a:extLst>
          </p:cNvPr>
          <p:cNvSpPr/>
          <p:nvPr/>
        </p:nvSpPr>
        <p:spPr>
          <a:xfrm>
            <a:off x="3444459" y="1627331"/>
            <a:ext cx="2281561" cy="3761570"/>
          </a:xfrm>
          <a:prstGeom prst="rect">
            <a:avLst/>
          </a:prstGeom>
          <a:solidFill>
            <a:srgbClr val="B3E5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rgbClr val="0D47A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E75E6-175E-E79D-AB11-EE9A229FFE10}"/>
              </a:ext>
            </a:extLst>
          </p:cNvPr>
          <p:cNvSpPr/>
          <p:nvPr/>
        </p:nvSpPr>
        <p:spPr>
          <a:xfrm>
            <a:off x="5896176" y="1627331"/>
            <a:ext cx="2281561" cy="3761570"/>
          </a:xfrm>
          <a:prstGeom prst="rect">
            <a:avLst/>
          </a:prstGeom>
          <a:solidFill>
            <a:srgbClr val="29B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 Labs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6053F-7086-6829-0E95-02227DC37482}"/>
              </a:ext>
            </a:extLst>
          </p:cNvPr>
          <p:cNvSpPr/>
          <p:nvPr/>
        </p:nvSpPr>
        <p:spPr>
          <a:xfrm>
            <a:off x="8374925" y="1627331"/>
            <a:ext cx="2281561" cy="3761570"/>
          </a:xfrm>
          <a:prstGeom prst="rect">
            <a:avLst/>
          </a:prstGeom>
          <a:solidFill>
            <a:srgbClr val="0D47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ift">
                <a:extLst>
                  <a:ext uri="{FF2B5EF4-FFF2-40B4-BE49-F238E27FC236}">
                    <a16:creationId xmlns:a16="http://schemas.microsoft.com/office/drawing/2014/main" id="{2103532D-8764-EFE6-EA8E-771DF836E9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7224120"/>
                  </p:ext>
                </p:extLst>
              </p:nvPr>
            </p:nvGraphicFramePr>
            <p:xfrm>
              <a:off x="8475788" y="-2508996"/>
              <a:ext cx="2117336" cy="21173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336" cy="2117336"/>
                    </a:xfrm>
                    <a:prstGeom prst="rect">
                      <a:avLst/>
                    </a:prstGeom>
                  </am3d:spPr>
                  <am3d:camera>
                    <am3d:pos x="0" y="0" z="73723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4140" d="1000000"/>
                    <am3d:preTrans dx="1" dy="-17194320" dz="-61310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74622" ay="2668711" az="-25693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87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ift">
                <a:extLst>
                  <a:ext uri="{FF2B5EF4-FFF2-40B4-BE49-F238E27FC236}">
                    <a16:creationId xmlns:a16="http://schemas.microsoft.com/office/drawing/2014/main" id="{2103532D-8764-EFE6-EA8E-771DF836E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5788" y="-2508996"/>
                <a:ext cx="2117336" cy="2117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700000">
              <a:off x="3235099" y="2623454"/>
              <a:ext cx="2700277" cy="1064899"/>
            </p:xfrm>
            <a:graphic>
              <a:graphicData uri="http://schemas.microsoft.com/office/drawing/2017/model3d">
                <am3d:model3d r:embed="rId4">
                  <am3d:spPr>
                    <a:xfrm rot="2700000">
                      <a:off x="0" y="0"/>
                      <a:ext cx="2700277" cy="1064899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5089" ay="423513" az="-4118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6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700000">
                <a:off x="3235099" y="2623454"/>
                <a:ext cx="2700277" cy="1064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33110" y="2074843"/>
              <a:ext cx="1778025" cy="205954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78025" cy="205954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509797" ay="2219447" az="16982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96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3110" y="2074843"/>
                <a:ext cx="1778025" cy="2059547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DC137965-FB0A-0ED5-D138-93C524FF6AC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9AFFA-CE2B-5A1C-21A4-369D8A873E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B29E24-D721-B515-2E6B-599CCE10EC3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4A63D5-40C4-1283-AA99-846A4E7149B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44" name="Double Wave 43">
            <a:extLst>
              <a:ext uri="{FF2B5EF4-FFF2-40B4-BE49-F238E27FC236}">
                <a16:creationId xmlns:a16="http://schemas.microsoft.com/office/drawing/2014/main" id="{A037E075-EC2F-5DAB-01EE-BF939FBC1F74}"/>
              </a:ext>
            </a:extLst>
          </p:cNvPr>
          <p:cNvSpPr/>
          <p:nvPr/>
        </p:nvSpPr>
        <p:spPr>
          <a:xfrm rot="10800000">
            <a:off x="-1600200" y="-998626"/>
            <a:ext cx="3043988" cy="785662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F47DB47-F437-13DF-E9D0-7B6A5C2C7E0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3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2691D04-7321-3F77-99B3-CC06B8B2FB94}"/>
              </a:ext>
            </a:extLst>
          </p:cNvPr>
          <p:cNvSpPr/>
          <p:nvPr/>
        </p:nvSpPr>
        <p:spPr>
          <a:xfrm>
            <a:off x="1841892" y="1828562"/>
            <a:ext cx="1598958" cy="1600438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2E64A-DA8B-5CC3-6922-BDCEC7F2DF88}"/>
              </a:ext>
            </a:extLst>
          </p:cNvPr>
          <p:cNvSpPr txBox="1"/>
          <p:nvPr/>
        </p:nvSpPr>
        <p:spPr>
          <a:xfrm>
            <a:off x="3972635" y="1828562"/>
            <a:ext cx="632096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Keith O’Donnell</a:t>
            </a:r>
          </a:p>
          <a:p>
            <a:r>
              <a:rPr lang="en-GB" sz="3900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Zenith Founder &amp; Co-Chair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031B2-3F3B-B517-EF94-6A27A9C832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1" y="3747892"/>
            <a:ext cx="2460399" cy="9180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C3EDC5-FA36-647A-EE12-52AF790DD500}"/>
              </a:ext>
            </a:extLst>
          </p:cNvPr>
          <p:cNvSpPr txBox="1"/>
          <p:nvPr/>
        </p:nvSpPr>
        <p:spPr>
          <a:xfrm>
            <a:off x="5454896" y="488111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keith@feynic.com</a:t>
            </a:r>
          </a:p>
        </p:txBody>
      </p:sp>
      <p:pic>
        <p:nvPicPr>
          <p:cNvPr id="28" name="Graphic 27" descr="Envelope with solid fill">
            <a:extLst>
              <a:ext uri="{FF2B5EF4-FFF2-40B4-BE49-F238E27FC236}">
                <a16:creationId xmlns:a16="http://schemas.microsoft.com/office/drawing/2014/main" id="{5AE04094-B25D-64DC-698E-A32E2AB1C7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4956" y="4871588"/>
            <a:ext cx="412628" cy="4126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9D0BC4C-DAD2-9163-21B4-1605DA5C8568}"/>
              </a:ext>
            </a:extLst>
          </p:cNvPr>
          <p:cNvGrpSpPr/>
          <p:nvPr/>
        </p:nvGrpSpPr>
        <p:grpSpPr>
          <a:xfrm>
            <a:off x="4836751" y="3982420"/>
            <a:ext cx="5456845" cy="449038"/>
            <a:chOff x="4218212" y="5337156"/>
            <a:chExt cx="5456845" cy="4490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BBF132-AEAB-5F74-0F76-FAD58A23606D}"/>
                </a:ext>
              </a:extLst>
            </p:cNvPr>
            <p:cNvSpPr txBox="1"/>
            <p:nvPr/>
          </p:nvSpPr>
          <p:spPr>
            <a:xfrm>
              <a:off x="4836357" y="5375858"/>
              <a:ext cx="4838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https://www.linkedin.com/in/keithjodonnell/</a:t>
              </a: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39583B9-11D5-4606-788B-E4AF3DB39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212" y="5337156"/>
              <a:ext cx="449038" cy="449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69677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88001B-6EEE-8897-EBB5-A22A9ADFF677}"/>
              </a:ext>
            </a:extLst>
          </p:cNvPr>
          <p:cNvSpPr/>
          <p:nvPr/>
        </p:nvSpPr>
        <p:spPr>
          <a:xfrm>
            <a:off x="3444459" y="1627331"/>
            <a:ext cx="2281561" cy="3761570"/>
          </a:xfrm>
          <a:prstGeom prst="rect">
            <a:avLst/>
          </a:prstGeom>
          <a:solidFill>
            <a:srgbClr val="B3E5F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solidFill>
                  <a:srgbClr val="0D47A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E75E6-175E-E79D-AB11-EE9A229FFE10}"/>
              </a:ext>
            </a:extLst>
          </p:cNvPr>
          <p:cNvSpPr/>
          <p:nvPr/>
        </p:nvSpPr>
        <p:spPr>
          <a:xfrm>
            <a:off x="5896176" y="1627331"/>
            <a:ext cx="2281561" cy="3761570"/>
          </a:xfrm>
          <a:prstGeom prst="rect">
            <a:avLst/>
          </a:prstGeom>
          <a:solidFill>
            <a:srgbClr val="29B6F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 Labs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6053F-7086-6829-0E95-02227DC37482}"/>
              </a:ext>
            </a:extLst>
          </p:cNvPr>
          <p:cNvSpPr/>
          <p:nvPr/>
        </p:nvSpPr>
        <p:spPr>
          <a:xfrm>
            <a:off x="8374925" y="1627331"/>
            <a:ext cx="2281561" cy="3761570"/>
          </a:xfrm>
          <a:prstGeom prst="rect">
            <a:avLst/>
          </a:prstGeom>
          <a:solidFill>
            <a:srgbClr val="0D47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2400" dirty="0">
                <a:latin typeface="Lato" panose="020F0502020204030203" pitchFamily="34" charset="0"/>
                <a:cs typeface="Lato" panose="020F0502020204030203" pitchFamily="34" charset="0"/>
              </a:rPr>
              <a:t>FINOS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ift">
                <a:extLst>
                  <a:ext uri="{FF2B5EF4-FFF2-40B4-BE49-F238E27FC236}">
                    <a16:creationId xmlns:a16="http://schemas.microsoft.com/office/drawing/2014/main" id="{2103532D-8764-EFE6-EA8E-771DF836E9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23262" y="1824330"/>
              <a:ext cx="2022389" cy="24021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2389" cy="2402179"/>
                    </a:xfrm>
                    <a:prstGeom prst="rect">
                      <a:avLst/>
                    </a:prstGeom>
                  </am3d:spPr>
                  <am3d:camera>
                    <am3d:pos x="0" y="0" z="73723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4140" d="1000000"/>
                    <am3d:preTrans dx="1" dy="-17194320" dz="-613100"/>
                    <am3d:scale>
                      <am3d:sx n="1000000" d="1000000"/>
                      <am3d:sy n="1000000" d="1000000"/>
                      <am3d:sz n="1000000" d="1000000"/>
                    </am3d:scale>
                    <am3d:rot ax="1855559" ay="-1771753" az="-9870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87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ift">
                <a:extLst>
                  <a:ext uri="{FF2B5EF4-FFF2-40B4-BE49-F238E27FC236}">
                    <a16:creationId xmlns:a16="http://schemas.microsoft.com/office/drawing/2014/main" id="{2103532D-8764-EFE6-EA8E-771DF836E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262" y="1824330"/>
                <a:ext cx="2022389" cy="2402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700000">
              <a:off x="3235099" y="2623454"/>
              <a:ext cx="2700277" cy="1064899"/>
            </p:xfrm>
            <a:graphic>
              <a:graphicData uri="http://schemas.microsoft.com/office/drawing/2017/model3d">
                <am3d:model3d r:embed="rId4">
                  <am3d:spPr>
                    <a:xfrm rot="2700000">
                      <a:off x="0" y="0"/>
                      <a:ext cx="2700277" cy="1064899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5089" ay="423513" az="-4118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6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gnifying Glass">
                <a:extLst>
                  <a:ext uri="{FF2B5EF4-FFF2-40B4-BE49-F238E27FC236}">
                    <a16:creationId xmlns:a16="http://schemas.microsoft.com/office/drawing/2014/main" id="{7CF747E1-1996-19AE-4E5B-FEB6E228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700000">
                <a:off x="3235099" y="2623454"/>
                <a:ext cx="2700277" cy="1064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33110" y="2074843"/>
              <a:ext cx="1778025" cy="205954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78025" cy="205954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214" d="1000000"/>
                    <am3d:preTrans dx="0" dy="-1800000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509797" ay="2219447" az="169824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96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Puzzle">
                <a:extLst>
                  <a:ext uri="{FF2B5EF4-FFF2-40B4-BE49-F238E27FC236}">
                    <a16:creationId xmlns:a16="http://schemas.microsoft.com/office/drawing/2014/main" id="{9C00780D-2D3B-B848-F58C-972DE65D5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3110" y="2074843"/>
                <a:ext cx="1778025" cy="2059547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DC137965-FB0A-0ED5-D138-93C524FF6AC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19AFFA-CE2B-5A1C-21A4-369D8A873E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B29E24-D721-B515-2E6B-599CCE10EC3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4A63D5-40C4-1283-AA99-846A4E7149B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44" name="Double Wave 43">
            <a:extLst>
              <a:ext uri="{FF2B5EF4-FFF2-40B4-BE49-F238E27FC236}">
                <a16:creationId xmlns:a16="http://schemas.microsoft.com/office/drawing/2014/main" id="{A037E075-EC2F-5DAB-01EE-BF939FBC1F74}"/>
              </a:ext>
            </a:extLst>
          </p:cNvPr>
          <p:cNvSpPr/>
          <p:nvPr/>
        </p:nvSpPr>
        <p:spPr>
          <a:xfrm rot="10800000">
            <a:off x="-1600200" y="-998626"/>
            <a:ext cx="3043988" cy="785662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F47DB47-F437-13DF-E9D0-7B6A5C2C7E0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: Rounded Corners 3091">
            <a:extLst>
              <a:ext uri="{FF2B5EF4-FFF2-40B4-BE49-F238E27FC236}">
                <a16:creationId xmlns:a16="http://schemas.microsoft.com/office/drawing/2014/main" id="{19C8C8AC-ACE5-450F-6FF5-9C6BD84554B1}"/>
              </a:ext>
            </a:extLst>
          </p:cNvPr>
          <p:cNvSpPr/>
          <p:nvPr/>
        </p:nvSpPr>
        <p:spPr>
          <a:xfrm>
            <a:off x="2069432" y="104456"/>
            <a:ext cx="2671010" cy="1140583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708E58-D551-F9B1-1CA9-09926C8D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822" y="271211"/>
            <a:ext cx="2095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E3537-8846-F715-19F6-7263753558FC}"/>
              </a:ext>
            </a:extLst>
          </p:cNvPr>
          <p:cNvSpPr txBox="1"/>
          <p:nvPr/>
        </p:nvSpPr>
        <p:spPr>
          <a:xfrm>
            <a:off x="9339338" y="104456"/>
            <a:ext cx="28084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i="1" dirty="0"/>
              <a:t>https://www.apache.org/licenses/LICENSE-2.0</a:t>
            </a:r>
          </a:p>
        </p:txBody>
      </p:sp>
      <p:pic>
        <p:nvPicPr>
          <p:cNvPr id="3076" name="Picture 4" descr="chain Icon 2988965">
            <a:extLst>
              <a:ext uri="{FF2B5EF4-FFF2-40B4-BE49-F238E27FC236}">
                <a16:creationId xmlns:a16="http://schemas.microsoft.com/office/drawing/2014/main" id="{75E9495B-AD66-05BB-A03E-0D19301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9033" y="1650945"/>
            <a:ext cx="1292810" cy="12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ving gift Icon 3186790">
            <a:extLst>
              <a:ext uri="{FF2B5EF4-FFF2-40B4-BE49-F238E27FC236}">
                <a16:creationId xmlns:a16="http://schemas.microsoft.com/office/drawing/2014/main" id="{1F7682C0-DECF-C920-12D8-1B6058B3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5" y="1845490"/>
            <a:ext cx="1292810" cy="12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2992D55F-A0E5-4897-0EE1-A84C81EBA25C}"/>
              </a:ext>
            </a:extLst>
          </p:cNvPr>
          <p:cNvGrpSpPr/>
          <p:nvPr/>
        </p:nvGrpSpPr>
        <p:grpSpPr>
          <a:xfrm>
            <a:off x="8710856" y="1775576"/>
            <a:ext cx="1379505" cy="1348209"/>
            <a:chOff x="8582992" y="1775576"/>
            <a:chExt cx="1379505" cy="1348209"/>
          </a:xfrm>
        </p:grpSpPr>
        <p:pic>
          <p:nvPicPr>
            <p:cNvPr id="3082" name="Picture 10" descr="code Icon 5781089">
              <a:extLst>
                <a:ext uri="{FF2B5EF4-FFF2-40B4-BE49-F238E27FC236}">
                  <a16:creationId xmlns:a16="http://schemas.microsoft.com/office/drawing/2014/main" id="{D09DF0E4-1292-E5E6-0A62-4F7F00DCB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3736" y="2165024"/>
              <a:ext cx="958761" cy="95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wrench Icon 5773184">
              <a:extLst>
                <a:ext uri="{FF2B5EF4-FFF2-40B4-BE49-F238E27FC236}">
                  <a16:creationId xmlns:a16="http://schemas.microsoft.com/office/drawing/2014/main" id="{1408ABB4-EE21-978F-3A86-6946BFA88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2992" y="1775576"/>
              <a:ext cx="900125" cy="9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patent Icon 5744030">
            <a:extLst>
              <a:ext uri="{FF2B5EF4-FFF2-40B4-BE49-F238E27FC236}">
                <a16:creationId xmlns:a16="http://schemas.microsoft.com/office/drawing/2014/main" id="{C8A2C820-DC12-4ECF-4743-A1D4CDEC4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167" y="4140835"/>
            <a:ext cx="1292810" cy="12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ser Icon 2207179">
            <a:extLst>
              <a:ext uri="{FF2B5EF4-FFF2-40B4-BE49-F238E27FC236}">
                <a16:creationId xmlns:a16="http://schemas.microsoft.com/office/drawing/2014/main" id="{0FF5F2B9-707E-AC37-313D-008AC6AF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8741" y="4089197"/>
            <a:ext cx="1292810" cy="12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iles Icon 767789">
            <a:extLst>
              <a:ext uri="{FF2B5EF4-FFF2-40B4-BE49-F238E27FC236}">
                <a16:creationId xmlns:a16="http://schemas.microsoft.com/office/drawing/2014/main" id="{05A0C432-9B55-04A3-6BF3-EC922309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6385" y="4165232"/>
            <a:ext cx="1292810" cy="12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demark Icon 1947643">
            <a:extLst>
              <a:ext uri="{FF2B5EF4-FFF2-40B4-BE49-F238E27FC236}">
                <a16:creationId xmlns:a16="http://schemas.microsoft.com/office/drawing/2014/main" id="{84962283-5315-B528-D350-DEB76DD8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2763" y="4089196"/>
            <a:ext cx="1292811" cy="129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EB8A3574-ECFB-AF87-6E6F-EC38C1CA6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77214" y="4014180"/>
            <a:ext cx="646330" cy="6463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B27A0B-262C-729D-9F64-50A1806EE0B9}"/>
              </a:ext>
            </a:extLst>
          </p:cNvPr>
          <p:cNvSpPr txBox="1"/>
          <p:nvPr/>
        </p:nvSpPr>
        <p:spPr>
          <a:xfrm>
            <a:off x="3660953" y="3236935"/>
            <a:ext cx="162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Linking licensed code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to code under a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different license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A0A5D8-B254-A489-9B5F-BE4BA3B958D9}"/>
              </a:ext>
            </a:extLst>
          </p:cNvPr>
          <p:cNvSpPr txBox="1"/>
          <p:nvPr/>
        </p:nvSpPr>
        <p:spPr>
          <a:xfrm>
            <a:off x="6228785" y="323693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Distribution of code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to third parties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24A075-189C-3F97-6DF7-A3FC697BA5C4}"/>
              </a:ext>
            </a:extLst>
          </p:cNvPr>
          <p:cNvSpPr txBox="1"/>
          <p:nvPr/>
        </p:nvSpPr>
        <p:spPr>
          <a:xfrm>
            <a:off x="8859434" y="3236935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Modification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of 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D209AF-14ED-4B71-15B7-636768EE93E1}"/>
              </a:ext>
            </a:extLst>
          </p:cNvPr>
          <p:cNvSpPr txBox="1"/>
          <p:nvPr/>
        </p:nvSpPr>
        <p:spPr>
          <a:xfrm>
            <a:off x="2497340" y="5475551"/>
            <a:ext cx="1784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Protection of licensees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&amp; contributors from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patent claims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BE4589-DEBC-0F23-14A0-0BA76F6A3741}"/>
              </a:ext>
            </a:extLst>
          </p:cNvPr>
          <p:cNvSpPr txBox="1"/>
          <p:nvPr/>
        </p:nvSpPr>
        <p:spPr>
          <a:xfrm>
            <a:off x="5091036" y="5475551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Private use or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internal use by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 company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A89071-C96E-AFB1-C132-CC6B1678420C}"/>
              </a:ext>
            </a:extLst>
          </p:cNvPr>
          <p:cNvSpPr txBox="1"/>
          <p:nvPr/>
        </p:nvSpPr>
        <p:spPr>
          <a:xfrm>
            <a:off x="7160102" y="5475551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Sublicensing of modified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code under a different</a:t>
            </a:r>
            <a:b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license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E4D89-C3C9-F1BF-EE25-53FA38C4154E}"/>
              </a:ext>
            </a:extLst>
          </p:cNvPr>
          <p:cNvSpPr txBox="1"/>
          <p:nvPr/>
        </p:nvSpPr>
        <p:spPr>
          <a:xfrm>
            <a:off x="9568529" y="5475551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Use of trademarks associated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licensed code or its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contributors by a licensee</a:t>
            </a:r>
          </a:p>
        </p:txBody>
      </p:sp>
      <p:pic>
        <p:nvPicPr>
          <p:cNvPr id="3094" name="Picture 3093">
            <a:extLst>
              <a:ext uri="{FF2B5EF4-FFF2-40B4-BE49-F238E27FC236}">
                <a16:creationId xmlns:a16="http://schemas.microsoft.com/office/drawing/2014/main" id="{1E50EAFF-5799-8A83-FD34-BDE3D82D840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3095" name="Picture 3094">
            <a:extLst>
              <a:ext uri="{FF2B5EF4-FFF2-40B4-BE49-F238E27FC236}">
                <a16:creationId xmlns:a16="http://schemas.microsoft.com/office/drawing/2014/main" id="{DC5FABF9-5D19-E63C-72D8-3838C16606E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3096" name="Picture 3095">
            <a:extLst>
              <a:ext uri="{FF2B5EF4-FFF2-40B4-BE49-F238E27FC236}">
                <a16:creationId xmlns:a16="http://schemas.microsoft.com/office/drawing/2014/main" id="{537D934B-261A-A1C0-9C51-14A2578740D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3097" name="Picture 3096">
            <a:extLst>
              <a:ext uri="{FF2B5EF4-FFF2-40B4-BE49-F238E27FC236}">
                <a16:creationId xmlns:a16="http://schemas.microsoft.com/office/drawing/2014/main" id="{6626EC7D-727B-6DA6-2059-FD0657231AD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3098" name="Double Wave 3097">
            <a:extLst>
              <a:ext uri="{FF2B5EF4-FFF2-40B4-BE49-F238E27FC236}">
                <a16:creationId xmlns:a16="http://schemas.microsoft.com/office/drawing/2014/main" id="{C6929544-EBB8-2B97-48D1-50CFF417C132}"/>
              </a:ext>
            </a:extLst>
          </p:cNvPr>
          <p:cNvSpPr/>
          <p:nvPr/>
        </p:nvSpPr>
        <p:spPr>
          <a:xfrm rot="10800000">
            <a:off x="-1600200" y="-998626"/>
            <a:ext cx="3043988" cy="785662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9FB1B32A-62F0-4252-2E33-F459905B71CC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6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AC304-2B77-4C74-819B-9721F756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9389D-2FEA-CC75-0572-C4BA8F4F3DAF}"/>
              </a:ext>
            </a:extLst>
          </p:cNvPr>
          <p:cNvSpPr txBox="1"/>
          <p:nvPr/>
        </p:nvSpPr>
        <p:spPr>
          <a:xfrm>
            <a:off x="6098276" y="6596390"/>
            <a:ext cx="6093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chemeClr val="bg1"/>
                </a:solidFill>
              </a:rPr>
              <a:t>Photo by </a:t>
            </a:r>
            <a:r>
              <a:rPr lang="en-GB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Schneider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535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0C8F5C0-5C80-5DA8-5FE5-66007FAF0A8B}"/>
              </a:ext>
            </a:extLst>
          </p:cNvPr>
          <p:cNvSpPr/>
          <p:nvPr/>
        </p:nvSpPr>
        <p:spPr>
          <a:xfrm>
            <a:off x="4100660" y="149797"/>
            <a:ext cx="3990680" cy="3990680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E6682D-7C07-9A24-0514-D7BEACC32255}"/>
              </a:ext>
            </a:extLst>
          </p:cNvPr>
          <p:cNvSpPr/>
          <p:nvPr/>
        </p:nvSpPr>
        <p:spPr>
          <a:xfrm>
            <a:off x="2595514" y="2638474"/>
            <a:ext cx="3990680" cy="3990680"/>
          </a:xfrm>
          <a:prstGeom prst="ellipse">
            <a:avLst/>
          </a:prstGeom>
          <a:solidFill>
            <a:srgbClr val="0086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3FE491-E22A-0F2A-A2DC-0A25BC57AD8F}"/>
              </a:ext>
            </a:extLst>
          </p:cNvPr>
          <p:cNvSpPr/>
          <p:nvPr/>
        </p:nvSpPr>
        <p:spPr>
          <a:xfrm>
            <a:off x="5605806" y="2638474"/>
            <a:ext cx="3990680" cy="3990680"/>
          </a:xfrm>
          <a:prstGeom prst="ellipse">
            <a:avLst/>
          </a:prstGeom>
          <a:solidFill>
            <a:srgbClr val="FFBB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roid">
                <a:extLst>
                  <a:ext uri="{FF2B5EF4-FFF2-40B4-BE49-F238E27FC236}">
                    <a16:creationId xmlns:a16="http://schemas.microsoft.com/office/drawing/2014/main" id="{74A414F2-6257-5DD9-EC8D-455A8A89E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283066"/>
                  </p:ext>
                </p:extLst>
              </p:nvPr>
            </p:nvGraphicFramePr>
            <p:xfrm>
              <a:off x="5364371" y="302892"/>
              <a:ext cx="1463257" cy="23355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3257" cy="2335582"/>
                    </a:xfrm>
                    <a:prstGeom prst="rect">
                      <a:avLst/>
                    </a:prstGeom>
                  </am3d:spPr>
                  <am3d:camera>
                    <am3d:pos x="0" y="0" z="6539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363" d="1000000"/>
                    <am3d:preTrans dx="21" dy="-17996468" dz="137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318912" ay="-631389" az="-2529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15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roid">
                <a:extLst>
                  <a:ext uri="{FF2B5EF4-FFF2-40B4-BE49-F238E27FC236}">
                    <a16:creationId xmlns:a16="http://schemas.microsoft.com/office/drawing/2014/main" id="{74A414F2-6257-5DD9-EC8D-455A8A89E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371" y="302892"/>
                <a:ext cx="1463257" cy="2335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fety Vault">
                <a:extLst>
                  <a:ext uri="{FF2B5EF4-FFF2-40B4-BE49-F238E27FC236}">
                    <a16:creationId xmlns:a16="http://schemas.microsoft.com/office/drawing/2014/main" id="{E3787333-64B4-DE78-8D36-D4EF3BFCDB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3947901"/>
                  </p:ext>
                </p:extLst>
              </p:nvPr>
            </p:nvGraphicFramePr>
            <p:xfrm>
              <a:off x="3531754" y="4213781"/>
              <a:ext cx="1321479" cy="17452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21479" cy="1745255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61315" ay="1414694" az="-3931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98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fety Vault">
                <a:extLst>
                  <a:ext uri="{FF2B5EF4-FFF2-40B4-BE49-F238E27FC236}">
                    <a16:creationId xmlns:a16="http://schemas.microsoft.com/office/drawing/2014/main" id="{E3787333-64B4-DE78-8D36-D4EF3BFCDB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1754" y="4213781"/>
                <a:ext cx="1321479" cy="1745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453B25E3-8473-392E-9D64-B4BB64E4A1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8071203"/>
                  </p:ext>
                </p:extLst>
              </p:nvPr>
            </p:nvGraphicFramePr>
            <p:xfrm>
              <a:off x="7249947" y="4409077"/>
              <a:ext cx="1682785" cy="127346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82785" cy="1273460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853" ay="-964733" az="2828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921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453B25E3-8473-392E-9D64-B4BB64E4A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9947" y="4409077"/>
                <a:ext cx="1682785" cy="12734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5200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roid">
                <a:extLst>
                  <a:ext uri="{FF2B5EF4-FFF2-40B4-BE49-F238E27FC236}">
                    <a16:creationId xmlns:a16="http://schemas.microsoft.com/office/drawing/2014/main" id="{74A414F2-6257-5DD9-EC8D-455A8A89E8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-291397"/>
              <a:ext cx="2024473" cy="33522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4473" cy="3352212"/>
                    </a:xfrm>
                    <a:prstGeom prst="rect">
                      <a:avLst/>
                    </a:prstGeom>
                  </am3d:spPr>
                  <am3d:camera>
                    <am3d:pos x="0" y="0" z="6539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363" d="1000000"/>
                    <am3d:preTrans dx="21" dy="-17996468" dz="137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148608" ay="1746957" az="5752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67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roid">
                <a:extLst>
                  <a:ext uri="{FF2B5EF4-FFF2-40B4-BE49-F238E27FC236}">
                    <a16:creationId xmlns:a16="http://schemas.microsoft.com/office/drawing/2014/main" id="{74A414F2-6257-5DD9-EC8D-455A8A89E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291397"/>
                <a:ext cx="2024473" cy="335221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7E6B05C-0164-B4F0-46B4-AB0ED412F727}"/>
              </a:ext>
            </a:extLst>
          </p:cNvPr>
          <p:cNvSpPr txBox="1"/>
          <p:nvPr/>
        </p:nvSpPr>
        <p:spPr>
          <a:xfrm>
            <a:off x="2365245" y="420512"/>
            <a:ext cx="1172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Robotic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64FD2-AD78-8BA1-8FB6-12F130059897}"/>
              </a:ext>
            </a:extLst>
          </p:cNvPr>
          <p:cNvSpPr txBox="1"/>
          <p:nvPr/>
        </p:nvSpPr>
        <p:spPr>
          <a:xfrm>
            <a:off x="2545048" y="1113588"/>
            <a:ext cx="848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Robotic Process &amp; Automation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1EF3D848-3DD9-F0B2-CF40-F8D11BE118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5517960"/>
                  </p:ext>
                </p:extLst>
              </p:nvPr>
            </p:nvGraphicFramePr>
            <p:xfrm rot="1237286">
              <a:off x="-385618" y="-2396065"/>
              <a:ext cx="2336093" cy="1458770"/>
            </p:xfrm>
            <a:graphic>
              <a:graphicData uri="http://schemas.microsoft.com/office/drawing/2017/model3d">
                <am3d:model3d r:embed="rId4">
                  <am3d:spPr>
                    <a:xfrm rot="1237286">
                      <a:off x="0" y="0"/>
                      <a:ext cx="2336093" cy="1458770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8628" ay="-1647902" az="-3736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72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peech Bubble">
                <a:extLst>
                  <a:ext uri="{FF2B5EF4-FFF2-40B4-BE49-F238E27FC236}">
                    <a16:creationId xmlns:a16="http://schemas.microsoft.com/office/drawing/2014/main" id="{1EF3D848-3DD9-F0B2-CF40-F8D11BE11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237286">
                <a:off x="-385618" y="-2396065"/>
                <a:ext cx="2336093" cy="1458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afety Vault">
                <a:extLst>
                  <a:ext uri="{FF2B5EF4-FFF2-40B4-BE49-F238E27FC236}">
                    <a16:creationId xmlns:a16="http://schemas.microsoft.com/office/drawing/2014/main" id="{7F19EEC9-2552-BF1B-45C7-72BF93836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446541"/>
                  </p:ext>
                </p:extLst>
              </p:nvPr>
            </p:nvGraphicFramePr>
            <p:xfrm>
              <a:off x="-2338530" y="401358"/>
              <a:ext cx="1817955" cy="196670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17955" cy="1966701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84109" ay="189" az="827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21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afety Vault">
                <a:extLst>
                  <a:ext uri="{FF2B5EF4-FFF2-40B4-BE49-F238E27FC236}">
                    <a16:creationId xmlns:a16="http://schemas.microsoft.com/office/drawing/2014/main" id="{7F19EEC9-2552-BF1B-45C7-72BF93836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338530" y="401358"/>
                <a:ext cx="1817955" cy="196670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93B83B-679F-D299-2772-56F8AB5F9E30}"/>
              </a:ext>
            </a:extLst>
          </p:cNvPr>
          <p:cNvSpPr txBox="1"/>
          <p:nvPr/>
        </p:nvSpPr>
        <p:spPr>
          <a:xfrm>
            <a:off x="1016274" y="2917388"/>
            <a:ext cx="106275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Automate repetitive tasks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Reduce costs &amp; improve efficiency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Used in Customer Support, Data Entry</a:t>
            </a:r>
            <a:b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&amp; Compliance Monitoring</a:t>
            </a:r>
            <a:endParaRPr lang="en-GB" sz="32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91E772B-D4DB-E8BD-4720-05D81B9FFF00}"/>
              </a:ext>
            </a:extLst>
          </p:cNvPr>
          <p:cNvSpPr txBox="1"/>
          <p:nvPr/>
        </p:nvSpPr>
        <p:spPr>
          <a:xfrm>
            <a:off x="6530879" y="420511"/>
            <a:ext cx="102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Crypto Agility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roid">
                <a:extLst>
                  <a:ext uri="{FF2B5EF4-FFF2-40B4-BE49-F238E27FC236}">
                    <a16:creationId xmlns:a16="http://schemas.microsoft.com/office/drawing/2014/main" id="{315177B8-502B-3DF5-7EB6-7E9EA5DD9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6882504"/>
                  </p:ext>
                </p:extLst>
              </p:nvPr>
            </p:nvGraphicFramePr>
            <p:xfrm>
              <a:off x="-3686781" y="-3920064"/>
              <a:ext cx="2014392" cy="3135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14392" cy="3135610"/>
                    </a:xfrm>
                    <a:prstGeom prst="rect">
                      <a:avLst/>
                    </a:prstGeom>
                  </am3d:spPr>
                  <am3d:camera>
                    <am3d:pos x="0" y="0" z="6539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363" d="1000000"/>
                    <am3d:preTrans dx="21" dy="-17996468" dz="137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776571" ay="-4664731" az="-17427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67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roid">
                <a:extLst>
                  <a:ext uri="{FF2B5EF4-FFF2-40B4-BE49-F238E27FC236}">
                    <a16:creationId xmlns:a16="http://schemas.microsoft.com/office/drawing/2014/main" id="{315177B8-502B-3DF5-7EB6-7E9EA5DD9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86781" y="-3920064"/>
                <a:ext cx="2014392" cy="313561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B94C80-E844-6C2A-2605-03A7FB500277}"/>
              </a:ext>
            </a:extLst>
          </p:cNvPr>
          <p:cNvSpPr txBox="1"/>
          <p:nvPr/>
        </p:nvSpPr>
        <p:spPr>
          <a:xfrm>
            <a:off x="2545048" y="1169102"/>
            <a:ext cx="3927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Crypto Agility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afety Vault">
                <a:extLst>
                  <a:ext uri="{FF2B5EF4-FFF2-40B4-BE49-F238E27FC236}">
                    <a16:creationId xmlns:a16="http://schemas.microsoft.com/office/drawing/2014/main" id="{3DE7C1C9-818E-2BBB-6AD3-8CC3D934C7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3205225"/>
                  </p:ext>
                </p:extLst>
              </p:nvPr>
            </p:nvGraphicFramePr>
            <p:xfrm>
              <a:off x="527849" y="420511"/>
              <a:ext cx="1762860" cy="23281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62860" cy="2328180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61315" ay="1414694" az="-3931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21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afety Vault">
                <a:extLst>
                  <a:ext uri="{FF2B5EF4-FFF2-40B4-BE49-F238E27FC236}">
                    <a16:creationId xmlns:a16="http://schemas.microsoft.com/office/drawing/2014/main" id="{3DE7C1C9-818E-2BBB-6AD3-8CC3D934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849" y="420511"/>
                <a:ext cx="1762860" cy="2328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peech Bubble">
                <a:extLst>
                  <a:ext uri="{FF2B5EF4-FFF2-40B4-BE49-F238E27FC236}">
                    <a16:creationId xmlns:a16="http://schemas.microsoft.com/office/drawing/2014/main" id="{175F5158-36E2-270B-0437-51EB4BA1D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158248"/>
                  </p:ext>
                </p:extLst>
              </p:nvPr>
            </p:nvGraphicFramePr>
            <p:xfrm rot="9000000">
              <a:off x="276132" y="-1737113"/>
              <a:ext cx="1722183" cy="1075415"/>
            </p:xfrm>
            <a:graphic>
              <a:graphicData uri="http://schemas.microsoft.com/office/drawing/2017/model3d">
                <am3d:model3d r:embed="rId6">
                  <am3d:spPr>
                    <a:xfrm rot="9000000">
                      <a:off x="0" y="0"/>
                      <a:ext cx="1722183" cy="1075415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8628" ay="-1647902" az="-3736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44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peech Bubble">
                <a:extLst>
                  <a:ext uri="{FF2B5EF4-FFF2-40B4-BE49-F238E27FC236}">
                    <a16:creationId xmlns:a16="http://schemas.microsoft.com/office/drawing/2014/main" id="{175F5158-36E2-270B-0437-51EB4BA1D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00000">
                <a:off x="276132" y="-1737113"/>
                <a:ext cx="1722183" cy="107541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D91B7E-544E-0A7E-1FA4-316B9F407FA2}"/>
              </a:ext>
            </a:extLst>
          </p:cNvPr>
          <p:cNvSpPr txBox="1"/>
          <p:nvPr/>
        </p:nvSpPr>
        <p:spPr>
          <a:xfrm>
            <a:off x="1016274" y="3225164"/>
            <a:ext cx="106275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Quickly adapt to evolving encryption requirements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Ensure security &amp; trust while maintaining resiliency to advanced threats</a:t>
            </a:r>
            <a:endParaRPr lang="en-GB" sz="32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8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311389E-B396-760E-C7EA-A53ECA8C16C4}"/>
              </a:ext>
            </a:extLst>
          </p:cNvPr>
          <p:cNvSpPr txBox="1"/>
          <p:nvPr/>
        </p:nvSpPr>
        <p:spPr>
          <a:xfrm>
            <a:off x="10684506" y="420511"/>
            <a:ext cx="127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Natural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EFF3F-14D9-E71C-14ED-D503879B8AFC}"/>
              </a:ext>
            </a:extLst>
          </p:cNvPr>
          <p:cNvSpPr txBox="1"/>
          <p:nvPr/>
        </p:nvSpPr>
        <p:spPr>
          <a:xfrm>
            <a:off x="2545048" y="1109665"/>
            <a:ext cx="8002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Natural Language Processing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peech Bubble">
                <a:extLst>
                  <a:ext uri="{FF2B5EF4-FFF2-40B4-BE49-F238E27FC236}">
                    <a16:creationId xmlns:a16="http://schemas.microsoft.com/office/drawing/2014/main" id="{963A8C9A-4B96-1A95-8E46-535D375B11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224514"/>
                  </p:ext>
                </p:extLst>
              </p:nvPr>
            </p:nvGraphicFramePr>
            <p:xfrm>
              <a:off x="299204" y="801464"/>
              <a:ext cx="2152058" cy="14474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52058" cy="1447401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2093" ay="936156" az="-2623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28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peech Bubble">
                <a:extLst>
                  <a:ext uri="{FF2B5EF4-FFF2-40B4-BE49-F238E27FC236}">
                    <a16:creationId xmlns:a16="http://schemas.microsoft.com/office/drawing/2014/main" id="{963A8C9A-4B96-1A95-8E46-535D375B11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204" y="801464"/>
                <a:ext cx="2152058" cy="144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afety Vault">
                <a:extLst>
                  <a:ext uri="{FF2B5EF4-FFF2-40B4-BE49-F238E27FC236}">
                    <a16:creationId xmlns:a16="http://schemas.microsoft.com/office/drawing/2014/main" id="{5D302715-6699-03F1-D1A5-2EF39FB513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8329141"/>
                  </p:ext>
                </p:extLst>
              </p:nvPr>
            </p:nvGraphicFramePr>
            <p:xfrm>
              <a:off x="-1555692" y="1502118"/>
              <a:ext cx="770466" cy="8285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70466" cy="828584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364302" ay="435" az="-4318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87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afety Vault">
                <a:extLst>
                  <a:ext uri="{FF2B5EF4-FFF2-40B4-BE49-F238E27FC236}">
                    <a16:creationId xmlns:a16="http://schemas.microsoft.com/office/drawing/2014/main" id="{5D302715-6699-03F1-D1A5-2EF39FB513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5692" y="1502118"/>
                <a:ext cx="770466" cy="828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roid">
                <a:extLst>
                  <a:ext uri="{FF2B5EF4-FFF2-40B4-BE49-F238E27FC236}">
                    <a16:creationId xmlns:a16="http://schemas.microsoft.com/office/drawing/2014/main" id="{27FB2434-638F-7EAC-20AE-91DC0C4F5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158649"/>
                  </p:ext>
                </p:extLst>
              </p:nvPr>
            </p:nvGraphicFramePr>
            <p:xfrm>
              <a:off x="1365024" y="-1262404"/>
              <a:ext cx="548430" cy="9484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48430" cy="948429"/>
                    </a:xfrm>
                    <a:prstGeom prst="rect">
                      <a:avLst/>
                    </a:prstGeom>
                  </am3d:spPr>
                  <am3d:camera>
                    <am3d:pos x="0" y="0" z="6539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363" d="1000000"/>
                    <am3d:preTrans dx="21" dy="-17996468" dz="137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606466" ay="110811" az="46847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34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roid">
                <a:extLst>
                  <a:ext uri="{FF2B5EF4-FFF2-40B4-BE49-F238E27FC236}">
                    <a16:creationId xmlns:a16="http://schemas.microsoft.com/office/drawing/2014/main" id="{27FB2434-638F-7EAC-20AE-91DC0C4F5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5024" y="-1262404"/>
                <a:ext cx="548430" cy="948429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FB9F64E-1EBE-0371-F79F-45FEF33799CB}"/>
              </a:ext>
            </a:extLst>
          </p:cNvPr>
          <p:cNvSpPr txBox="1"/>
          <p:nvPr/>
        </p:nvSpPr>
        <p:spPr>
          <a:xfrm>
            <a:off x="1016274" y="2330702"/>
            <a:ext cx="106275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Understand &amp; interpret human language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Give additional insights or augment workers through simple automations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Users in sentiment analysis &amp; improving customer interactions</a:t>
            </a:r>
            <a:endParaRPr lang="en-GB" sz="32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2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peech Bubble">
                <a:extLst>
                  <a:ext uri="{FF2B5EF4-FFF2-40B4-BE49-F238E27FC236}">
                    <a16:creationId xmlns:a16="http://schemas.microsoft.com/office/drawing/2014/main" id="{963A8C9A-4B96-1A95-8E46-535D375B11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9380427"/>
                  </p:ext>
                </p:extLst>
              </p:nvPr>
            </p:nvGraphicFramePr>
            <p:xfrm>
              <a:off x="1540466" y="1636295"/>
              <a:ext cx="910795" cy="6125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0795" cy="612570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2093" ay="936156" az="-2623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peech Bubble">
                <a:extLst>
                  <a:ext uri="{FF2B5EF4-FFF2-40B4-BE49-F238E27FC236}">
                    <a16:creationId xmlns:a16="http://schemas.microsoft.com/office/drawing/2014/main" id="{963A8C9A-4B96-1A95-8E46-535D375B11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466" y="1636295"/>
                <a:ext cx="910795" cy="612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afety Vault">
                <a:extLst>
                  <a:ext uri="{FF2B5EF4-FFF2-40B4-BE49-F238E27FC236}">
                    <a16:creationId xmlns:a16="http://schemas.microsoft.com/office/drawing/2014/main" id="{BABA3740-B477-97A0-6CF7-CF9C793310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158239"/>
                  </p:ext>
                </p:extLst>
              </p:nvPr>
            </p:nvGraphicFramePr>
            <p:xfrm>
              <a:off x="311367" y="1438194"/>
              <a:ext cx="742077" cy="9800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42077" cy="980049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61315" ay="1414694" az="-3931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87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afety Vault">
                <a:extLst>
                  <a:ext uri="{FF2B5EF4-FFF2-40B4-BE49-F238E27FC236}">
                    <a16:creationId xmlns:a16="http://schemas.microsoft.com/office/drawing/2014/main" id="{BABA3740-B477-97A0-6CF7-CF9C79331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367" y="1438194"/>
                <a:ext cx="742077" cy="980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Droid">
                <a:extLst>
                  <a:ext uri="{FF2B5EF4-FFF2-40B4-BE49-F238E27FC236}">
                    <a16:creationId xmlns:a16="http://schemas.microsoft.com/office/drawing/2014/main" id="{B813A795-39AE-029C-E8ED-29A7BD9D94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7185917"/>
                  </p:ext>
                </p:extLst>
              </p:nvPr>
            </p:nvGraphicFramePr>
            <p:xfrm>
              <a:off x="955111" y="268701"/>
              <a:ext cx="680809" cy="10256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80809" cy="1025678"/>
                    </a:xfrm>
                    <a:prstGeom prst="rect">
                      <a:avLst/>
                    </a:prstGeom>
                  </am3d:spPr>
                  <am3d:camera>
                    <am3d:pos x="0" y="0" z="6539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7363" d="1000000"/>
                    <am3d:preTrans dx="21" dy="-17996468" dz="137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0846" ay="556259" az="2088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34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Droid">
                <a:extLst>
                  <a:ext uri="{FF2B5EF4-FFF2-40B4-BE49-F238E27FC236}">
                    <a16:creationId xmlns:a16="http://schemas.microsoft.com/office/drawing/2014/main" id="{B813A795-39AE-029C-E8ED-29A7BD9D94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111" y="268701"/>
                <a:ext cx="680809" cy="1025678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311389E-B396-760E-C7EA-A53ECA8C16C4}"/>
              </a:ext>
            </a:extLst>
          </p:cNvPr>
          <p:cNvSpPr txBox="1"/>
          <p:nvPr/>
        </p:nvSpPr>
        <p:spPr>
          <a:xfrm>
            <a:off x="10684506" y="420511"/>
            <a:ext cx="127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Natural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EFF3F-14D9-E71C-14ED-D503879B8AFC}"/>
              </a:ext>
            </a:extLst>
          </p:cNvPr>
          <p:cNvSpPr txBox="1"/>
          <p:nvPr/>
        </p:nvSpPr>
        <p:spPr>
          <a:xfrm>
            <a:off x="2545048" y="697510"/>
            <a:ext cx="672972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Combination of all three</a:t>
            </a:r>
          </a:p>
          <a:p>
            <a:pPr>
              <a:spcAft>
                <a:spcPts val="600"/>
              </a:spcAft>
            </a:pPr>
            <a: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RPA + Crypto Agility + NLP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D5670-4856-F31C-59DA-706189B67434}"/>
              </a:ext>
            </a:extLst>
          </p:cNvPr>
          <p:cNvSpPr txBox="1"/>
          <p:nvPr/>
        </p:nvSpPr>
        <p:spPr>
          <a:xfrm>
            <a:off x="1016274" y="3225164"/>
            <a:ext cx="106275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New Standards Published </a:t>
            </a:r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(NLP + Crypto Agility)</a:t>
            </a: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Dependent Libraries Flagged </a:t>
            </a:r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(RPA + NLP)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Policies automatically applied </a:t>
            </a:r>
            <a:r>
              <a:rPr lang="en-GB" sz="2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(RPA + Crypto Agility)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8C9F2-3724-1AFA-0014-23BE5B24B6AD}"/>
              </a:ext>
            </a:extLst>
          </p:cNvPr>
          <p:cNvSpPr/>
          <p:nvPr/>
        </p:nvSpPr>
        <p:spPr>
          <a:xfrm>
            <a:off x="0" y="6875131"/>
            <a:ext cx="12192000" cy="4095572"/>
          </a:xfrm>
          <a:prstGeom prst="rect">
            <a:avLst/>
          </a:prstGeom>
          <a:solidFill>
            <a:srgbClr val="B5D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arth">
                <a:extLst>
                  <a:ext uri="{FF2B5EF4-FFF2-40B4-BE49-F238E27FC236}">
                    <a16:creationId xmlns:a16="http://schemas.microsoft.com/office/drawing/2014/main" id="{386711E2-FAFE-003C-F3F5-A2076B7939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2231" y="-1799355"/>
              <a:ext cx="15847306" cy="1584730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847306" cy="1584730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515404" ay="-990218" az="-1004719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725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arth">
                <a:extLst>
                  <a:ext uri="{FF2B5EF4-FFF2-40B4-BE49-F238E27FC236}">
                    <a16:creationId xmlns:a16="http://schemas.microsoft.com/office/drawing/2014/main" id="{386711E2-FAFE-003C-F3F5-A2076B7939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32231" y="-1799355"/>
                <a:ext cx="15847306" cy="158473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14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8E982E-8EF9-B1FB-1CDD-7F28E5061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FEACE-4356-B4C1-D70C-8B415D64D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595" y="5790897"/>
            <a:ext cx="2460399" cy="918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A8B60-CD39-4AD8-9C59-DE54B78A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54" y="5997532"/>
            <a:ext cx="3381375" cy="50482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CC04B4-6D51-9378-1AF1-7D9E04804ED7}"/>
              </a:ext>
            </a:extLst>
          </p:cNvPr>
          <p:cNvSpPr/>
          <p:nvPr/>
        </p:nvSpPr>
        <p:spPr>
          <a:xfrm>
            <a:off x="386858" y="403233"/>
            <a:ext cx="1331284" cy="1339846"/>
          </a:xfrm>
          <a:custGeom>
            <a:avLst/>
            <a:gdLst>
              <a:gd name="connsiteX0" fmla="*/ 0 w 3091069"/>
              <a:gd name="connsiteY0" fmla="*/ 0 h 3110948"/>
              <a:gd name="connsiteX1" fmla="*/ 9939 w 3091069"/>
              <a:gd name="connsiteY1" fmla="*/ 924339 h 3110948"/>
              <a:gd name="connsiteX2" fmla="*/ 308113 w 3091069"/>
              <a:gd name="connsiteY2" fmla="*/ 1272209 h 3110948"/>
              <a:gd name="connsiteX3" fmla="*/ 775252 w 3091069"/>
              <a:gd name="connsiteY3" fmla="*/ 1272209 h 3110948"/>
              <a:gd name="connsiteX4" fmla="*/ 9939 w 3091069"/>
              <a:gd name="connsiteY4" fmla="*/ 1858617 h 3110948"/>
              <a:gd name="connsiteX5" fmla="*/ 19878 w 3091069"/>
              <a:gd name="connsiteY5" fmla="*/ 2773017 h 3110948"/>
              <a:gd name="connsiteX6" fmla="*/ 318052 w 3091069"/>
              <a:gd name="connsiteY6" fmla="*/ 3110948 h 3110948"/>
              <a:gd name="connsiteX7" fmla="*/ 3081130 w 3091069"/>
              <a:gd name="connsiteY7" fmla="*/ 3110948 h 3110948"/>
              <a:gd name="connsiteX8" fmla="*/ 3081130 w 3091069"/>
              <a:gd name="connsiteY8" fmla="*/ 2186609 h 3110948"/>
              <a:gd name="connsiteX9" fmla="*/ 2763078 w 3091069"/>
              <a:gd name="connsiteY9" fmla="*/ 1828800 h 3110948"/>
              <a:gd name="connsiteX10" fmla="*/ 2276061 w 3091069"/>
              <a:gd name="connsiteY10" fmla="*/ 1838739 h 3110948"/>
              <a:gd name="connsiteX11" fmla="*/ 3081130 w 3091069"/>
              <a:gd name="connsiteY11" fmla="*/ 1202635 h 3110948"/>
              <a:gd name="connsiteX12" fmla="*/ 3091069 w 3091069"/>
              <a:gd name="connsiteY12" fmla="*/ 337930 h 3110948"/>
              <a:gd name="connsiteX13" fmla="*/ 2792896 w 3091069"/>
              <a:gd name="connsiteY13" fmla="*/ 9939 h 3110948"/>
              <a:gd name="connsiteX14" fmla="*/ 0 w 3091069"/>
              <a:gd name="connsiteY14" fmla="*/ 0 h 311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91069" h="3110948">
                <a:moveTo>
                  <a:pt x="0" y="0"/>
                </a:moveTo>
                <a:lnTo>
                  <a:pt x="9939" y="924339"/>
                </a:lnTo>
                <a:lnTo>
                  <a:pt x="308113" y="1272209"/>
                </a:lnTo>
                <a:lnTo>
                  <a:pt x="775252" y="1272209"/>
                </a:lnTo>
                <a:lnTo>
                  <a:pt x="9939" y="1858617"/>
                </a:lnTo>
                <a:lnTo>
                  <a:pt x="19878" y="2773017"/>
                </a:lnTo>
                <a:lnTo>
                  <a:pt x="318052" y="3110948"/>
                </a:lnTo>
                <a:lnTo>
                  <a:pt x="3081130" y="3110948"/>
                </a:lnTo>
                <a:lnTo>
                  <a:pt x="3081130" y="2186609"/>
                </a:lnTo>
                <a:lnTo>
                  <a:pt x="2763078" y="1828800"/>
                </a:lnTo>
                <a:lnTo>
                  <a:pt x="2276061" y="1838739"/>
                </a:lnTo>
                <a:lnTo>
                  <a:pt x="3081130" y="1202635"/>
                </a:lnTo>
                <a:lnTo>
                  <a:pt x="3091069" y="337930"/>
                </a:lnTo>
                <a:lnTo>
                  <a:pt x="2792896" y="9939"/>
                </a:lnTo>
                <a:lnTo>
                  <a:pt x="0" y="0"/>
                </a:lnTo>
                <a:close/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017B2-0449-9A44-14A1-4015BC4FD70C}"/>
              </a:ext>
            </a:extLst>
          </p:cNvPr>
          <p:cNvCxnSpPr/>
          <p:nvPr/>
        </p:nvCxnSpPr>
        <p:spPr>
          <a:xfrm flipH="1">
            <a:off x="7615990" y="-794084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CF54A4-57F2-3D6E-088E-F1458A11F813}"/>
              </a:ext>
            </a:extLst>
          </p:cNvPr>
          <p:cNvCxnSpPr/>
          <p:nvPr/>
        </p:nvCxnSpPr>
        <p:spPr>
          <a:xfrm flipH="1">
            <a:off x="8504147" y="-794084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CE1C43-A669-D7BE-BFC9-1976DF568A62}"/>
              </a:ext>
            </a:extLst>
          </p:cNvPr>
          <p:cNvCxnSpPr/>
          <p:nvPr/>
        </p:nvCxnSpPr>
        <p:spPr>
          <a:xfrm flipH="1">
            <a:off x="9392304" y="-782053"/>
            <a:ext cx="2382252" cy="2382252"/>
          </a:xfrm>
          <a:prstGeom prst="line">
            <a:avLst/>
          </a:prstGeom>
          <a:ln w="2540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D0819D8-8AF9-0E2B-A368-12A8D790C013}"/>
              </a:ext>
            </a:extLst>
          </p:cNvPr>
          <p:cNvGrpSpPr/>
          <p:nvPr/>
        </p:nvGrpSpPr>
        <p:grpSpPr>
          <a:xfrm>
            <a:off x="192504" y="5730617"/>
            <a:ext cx="2287532" cy="978374"/>
            <a:chOff x="192504" y="5730617"/>
            <a:chExt cx="2287532" cy="9783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820BC8-9EC7-459C-380C-E180F076A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48752" y="5997532"/>
              <a:ext cx="1331284" cy="507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CED1BE-5685-7E30-5080-CB7078B34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2504" y="5730617"/>
              <a:ext cx="1010653" cy="978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65B8AD-A786-3108-E7CB-191460B2FB31}"/>
              </a:ext>
            </a:extLst>
          </p:cNvPr>
          <p:cNvCxnSpPr>
            <a:cxnSpLocks/>
          </p:cNvCxnSpPr>
          <p:nvPr/>
        </p:nvCxnSpPr>
        <p:spPr>
          <a:xfrm>
            <a:off x="0" y="5438273"/>
            <a:ext cx="12192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213AF3-ED95-AF26-C6BF-B062F87F3D1F}"/>
              </a:ext>
            </a:extLst>
          </p:cNvPr>
          <p:cNvSpPr txBox="1"/>
          <p:nvPr/>
        </p:nvSpPr>
        <p:spPr>
          <a:xfrm>
            <a:off x="2577502" y="560337"/>
            <a:ext cx="3730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Thank you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255C73-D92A-D0AD-BD14-913DC6A3A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52" y="2234655"/>
            <a:ext cx="2857500" cy="28479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1E4426-AD7B-A28E-1C1D-FF94054564EF}"/>
              </a:ext>
            </a:extLst>
          </p:cNvPr>
          <p:cNvSpPr txBox="1"/>
          <p:nvPr/>
        </p:nvSpPr>
        <p:spPr>
          <a:xfrm>
            <a:off x="4442756" y="2767280"/>
            <a:ext cx="7125669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Find out more at</a:t>
            </a:r>
          </a:p>
          <a:p>
            <a:pPr algn="ctr"/>
            <a:r>
              <a:rPr lang="en-GB" sz="8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zenith.finos.org</a:t>
            </a:r>
          </a:p>
        </p:txBody>
      </p:sp>
    </p:spTree>
    <p:extLst>
      <p:ext uri="{BB962C8B-B14F-4D97-AF65-F5344CB8AC3E}">
        <p14:creationId xmlns:p14="http://schemas.microsoft.com/office/powerpoint/2010/main" val="1187055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Double Wave 2091">
            <a:extLst>
              <a:ext uri="{FF2B5EF4-FFF2-40B4-BE49-F238E27FC236}">
                <a16:creationId xmlns:a16="http://schemas.microsoft.com/office/drawing/2014/main" id="{33BBF813-FF14-A27F-13A0-B6661243CE84}"/>
              </a:ext>
            </a:extLst>
          </p:cNvPr>
          <p:cNvSpPr/>
          <p:nvPr/>
        </p:nvSpPr>
        <p:spPr>
          <a:xfrm rot="10800000">
            <a:off x="469229" y="-998625"/>
            <a:ext cx="974557" cy="854246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416E7D2B-D117-8A41-68FD-AF4248F35CD1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084" name="Picture 2083">
            <a:extLst>
              <a:ext uri="{FF2B5EF4-FFF2-40B4-BE49-F238E27FC236}">
                <a16:creationId xmlns:a16="http://schemas.microsoft.com/office/drawing/2014/main" id="{95A324CF-2931-C100-DD98-6B4999BC3D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2085" name="Picture 2084">
            <a:extLst>
              <a:ext uri="{FF2B5EF4-FFF2-40B4-BE49-F238E27FC236}">
                <a16:creationId xmlns:a16="http://schemas.microsoft.com/office/drawing/2014/main" id="{D3164FE1-13A4-F3FA-1CEE-DAEF8B752C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2086" name="Picture 2085">
            <a:extLst>
              <a:ext uri="{FF2B5EF4-FFF2-40B4-BE49-F238E27FC236}">
                <a16:creationId xmlns:a16="http://schemas.microsoft.com/office/drawing/2014/main" id="{DE060631-F35C-4EC8-ABB6-C35C9FB568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2087" name="Picture 2086">
            <a:extLst>
              <a:ext uri="{FF2B5EF4-FFF2-40B4-BE49-F238E27FC236}">
                <a16:creationId xmlns:a16="http://schemas.microsoft.com/office/drawing/2014/main" id="{574F58B8-5019-A6C9-5770-4CAE0FB145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2088" name="TextBox 2087">
            <a:extLst>
              <a:ext uri="{FF2B5EF4-FFF2-40B4-BE49-F238E27FC236}">
                <a16:creationId xmlns:a16="http://schemas.microsoft.com/office/drawing/2014/main" id="{2A3DD40D-E75F-2F22-3AEB-312CFFF1AAD0}"/>
              </a:ext>
            </a:extLst>
          </p:cNvPr>
          <p:cNvSpPr txBox="1"/>
          <p:nvPr/>
        </p:nvSpPr>
        <p:spPr>
          <a:xfrm>
            <a:off x="2496921" y="189071"/>
            <a:ext cx="30219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Primers</a:t>
            </a:r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C75B7432-DD4C-2907-DAC6-3F1C9A539293}"/>
              </a:ext>
            </a:extLst>
          </p:cNvPr>
          <p:cNvSpPr txBox="1"/>
          <p:nvPr/>
        </p:nvSpPr>
        <p:spPr>
          <a:xfrm>
            <a:off x="2496920" y="1989798"/>
            <a:ext cx="43011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Brain Trust</a:t>
            </a: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9B95A1AF-4437-6553-E145-5DC757DA48E6}"/>
              </a:ext>
            </a:extLst>
          </p:cNvPr>
          <p:cNvSpPr txBox="1"/>
          <p:nvPr/>
        </p:nvSpPr>
        <p:spPr>
          <a:xfrm>
            <a:off x="2496920" y="3790525"/>
            <a:ext cx="71208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Proofs-of-Concept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0DEAFBAB-D5F2-FF42-1260-CA400BFB2176}"/>
              </a:ext>
            </a:extLst>
          </p:cNvPr>
          <p:cNvSpPr txBox="1"/>
          <p:nvPr/>
        </p:nvSpPr>
        <p:spPr>
          <a:xfrm>
            <a:off x="2496920" y="5578742"/>
            <a:ext cx="52180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Lato" panose="020F0502020204030203" pitchFamily="34" charset="0"/>
                <a:ea typeface="Ebrima" panose="02000000000000000000" pitchFamily="2" charset="0"/>
                <a:cs typeface="Lato" panose="020F0502020204030203" pitchFamily="34" charset="0"/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323508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0" grpId="0" animBg="1"/>
      <p:bldP spid="2088" grpId="0"/>
      <p:bldP spid="2089" grpId="0"/>
      <p:bldP spid="2090" grpId="0"/>
      <p:bldP spid="20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CC1484-D2BB-E2EE-A935-523E27E7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sp>
        <p:nvSpPr>
          <p:cNvPr id="29" name="Double Wave 28">
            <a:extLst>
              <a:ext uri="{FF2B5EF4-FFF2-40B4-BE49-F238E27FC236}">
                <a16:creationId xmlns:a16="http://schemas.microsoft.com/office/drawing/2014/main" id="{94C982EF-4FE5-1043-5821-08291FEDADBD}"/>
              </a:ext>
            </a:extLst>
          </p:cNvPr>
          <p:cNvSpPr/>
          <p:nvPr/>
        </p:nvSpPr>
        <p:spPr>
          <a:xfrm rot="10800000">
            <a:off x="469230" y="-998625"/>
            <a:ext cx="974557" cy="2406320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2A22A-40D7-7B21-1C77-1D25105402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772" y="295603"/>
            <a:ext cx="639236" cy="894931"/>
          </a:xfrm>
          <a:prstGeom prst="rect">
            <a:avLst/>
          </a:prstGeom>
        </p:spPr>
      </p:pic>
      <p:pic>
        <p:nvPicPr>
          <p:cNvPr id="2050" name="Picture 2" descr="How Neal Stephenson Got Book Ideas by Moonlighting at Blue Origin">
            <a:extLst>
              <a:ext uri="{FF2B5EF4-FFF2-40B4-BE49-F238E27FC236}">
                <a16:creationId xmlns:a16="http://schemas.microsoft.com/office/drawing/2014/main" id="{E30775A0-B8EB-E275-15DA-3CAB20979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8413" y="840687"/>
            <a:ext cx="2235250" cy="19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Diamond Age by Neal Stephenson (Paperback, 2002) for sale online | eBay">
            <a:extLst>
              <a:ext uri="{FF2B5EF4-FFF2-40B4-BE49-F238E27FC236}">
                <a16:creationId xmlns:a16="http://schemas.microsoft.com/office/drawing/2014/main" id="{3F43BBA9-FC9B-926F-5D57-7195889C8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33663" y="840687"/>
            <a:ext cx="1531641" cy="19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E7BF0B-37A3-DCA9-8408-6114B8F004E2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CD1470-4DEA-AD3F-B412-9550D58083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5CAF3D-39F2-7760-58EB-0F24346F06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62632-E376-F899-006E-10D4BD6C3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8E02BA-3724-953A-3C1E-15B11F19EDA1}"/>
              </a:ext>
            </a:extLst>
          </p:cNvPr>
          <p:cNvSpPr txBox="1"/>
          <p:nvPr/>
        </p:nvSpPr>
        <p:spPr>
          <a:xfrm>
            <a:off x="2496921" y="3093436"/>
            <a:ext cx="842089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Matter Compiler Nanomachines</a:t>
            </a:r>
            <a:b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(Zero Sum Economics – Handmade value?)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AI-Powered Primers</a:t>
            </a:r>
            <a:b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(Adaptive Learning)</a:t>
            </a:r>
            <a:endParaRPr lang="en-GB" sz="4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48EE73-FE6E-C561-F116-53AFD16E6D60}"/>
              </a:ext>
            </a:extLst>
          </p:cNvPr>
          <p:cNvSpPr txBox="1"/>
          <p:nvPr/>
        </p:nvSpPr>
        <p:spPr>
          <a:xfrm>
            <a:off x="2496921" y="189071"/>
            <a:ext cx="31213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Primers</a:t>
            </a:r>
          </a:p>
        </p:txBody>
      </p:sp>
    </p:spTree>
    <p:extLst>
      <p:ext uri="{BB962C8B-B14F-4D97-AF65-F5344CB8AC3E}">
        <p14:creationId xmlns:p14="http://schemas.microsoft.com/office/powerpoint/2010/main" val="1580437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>
            <a:extLst>
              <a:ext uri="{FF2B5EF4-FFF2-40B4-BE49-F238E27FC236}">
                <a16:creationId xmlns:a16="http://schemas.microsoft.com/office/drawing/2014/main" id="{706F398D-3628-0F29-F5DA-FEBD73004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sp>
        <p:nvSpPr>
          <p:cNvPr id="162" name="Double Wave 161">
            <a:extLst>
              <a:ext uri="{FF2B5EF4-FFF2-40B4-BE49-F238E27FC236}">
                <a16:creationId xmlns:a16="http://schemas.microsoft.com/office/drawing/2014/main" id="{6F2B13F1-7114-8A4F-51CB-23BF81C9D8D9}"/>
              </a:ext>
            </a:extLst>
          </p:cNvPr>
          <p:cNvSpPr/>
          <p:nvPr/>
        </p:nvSpPr>
        <p:spPr>
          <a:xfrm rot="10800000">
            <a:off x="469230" y="-998625"/>
            <a:ext cx="974557" cy="2406320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AF4C7BC-237D-17C6-DE7A-C4FBB6277D90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6239EA0-EC18-BAC5-E611-C2722DC55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0B53542-ADAC-34F1-A777-5E95F5FFFE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ACDCCBC-7FAE-CA14-06DF-2C6698BEB4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B896C86-A43B-A0C6-BF86-F638901D9868}"/>
              </a:ext>
            </a:extLst>
          </p:cNvPr>
          <p:cNvGrpSpPr/>
          <p:nvPr/>
        </p:nvGrpSpPr>
        <p:grpSpPr>
          <a:xfrm>
            <a:off x="1967503" y="367203"/>
            <a:ext cx="10131262" cy="5841091"/>
            <a:chOff x="2748892" y="817706"/>
            <a:chExt cx="8998826" cy="5188195"/>
          </a:xfrm>
        </p:grpSpPr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4E3004B4-5E10-6413-6AFF-177DC6DFE7A8}"/>
                </a:ext>
              </a:extLst>
            </p:cNvPr>
            <p:cNvSpPr/>
            <p:nvPr/>
          </p:nvSpPr>
          <p:spPr>
            <a:xfrm>
              <a:off x="5679965" y="1396599"/>
              <a:ext cx="924243" cy="511207"/>
            </a:xfrm>
            <a:prstGeom prst="roundRect">
              <a:avLst/>
            </a:prstGeom>
            <a:solidFill>
              <a:srgbClr val="FFC8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Zenith</a:t>
              </a:r>
              <a:br>
                <a:rPr lang="en-GB" sz="1600" b="1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</a:br>
              <a:r>
                <a:rPr lang="en-GB" sz="1600" b="1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Primer</a:t>
              </a: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E378D5AD-DF22-E902-6F86-818112ABE46D}"/>
                </a:ext>
              </a:extLst>
            </p:cNvPr>
            <p:cNvSpPr/>
            <p:nvPr/>
          </p:nvSpPr>
          <p:spPr>
            <a:xfrm>
              <a:off x="3580574" y="1346403"/>
              <a:ext cx="745232" cy="61159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Adaptive open-source record</a:t>
              </a: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7789F28B-B684-E8A7-EB25-D3DA0A6B9A69}"/>
                </a:ext>
              </a:extLst>
            </p:cNvPr>
            <p:cNvSpPr/>
            <p:nvPr/>
          </p:nvSpPr>
          <p:spPr>
            <a:xfrm>
              <a:off x="3502155" y="2886581"/>
              <a:ext cx="911128" cy="34770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Executive Briefing</a:t>
              </a: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011EA5A1-1CC1-4B6E-8C3E-DD68E972F4D4}"/>
                </a:ext>
              </a:extLst>
            </p:cNvPr>
            <p:cNvSpPr/>
            <p:nvPr/>
          </p:nvSpPr>
          <p:spPr>
            <a:xfrm>
              <a:off x="2748892" y="3989250"/>
              <a:ext cx="911128" cy="34770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Technology Readiness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27DEFA14-BC71-63E4-3B31-7B3924771CCD}"/>
                </a:ext>
              </a:extLst>
            </p:cNvPr>
            <p:cNvSpPr/>
            <p:nvPr/>
          </p:nvSpPr>
          <p:spPr>
            <a:xfrm>
              <a:off x="4498272" y="4896252"/>
              <a:ext cx="911128" cy="34770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Industry Landscape</a:t>
              </a: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D907BD87-385E-5D0F-78F2-F912E3000FCA}"/>
                </a:ext>
              </a:extLst>
            </p:cNvPr>
            <p:cNvSpPr/>
            <p:nvPr/>
          </p:nvSpPr>
          <p:spPr>
            <a:xfrm>
              <a:off x="2748892" y="4896252"/>
              <a:ext cx="911128" cy="34770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Blockers to readiness</a:t>
              </a: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A918B07B-B293-19B6-511B-BA1C4584CAF2}"/>
                </a:ext>
              </a:extLst>
            </p:cNvPr>
            <p:cNvSpPr/>
            <p:nvPr/>
          </p:nvSpPr>
          <p:spPr>
            <a:xfrm>
              <a:off x="5536916" y="5433292"/>
              <a:ext cx="1515782" cy="572609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Opportunity, impact, feasibility and future analysis</a:t>
              </a: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66DA5491-0A9C-D9EF-DE21-48721CF963D6}"/>
                </a:ext>
              </a:extLst>
            </p:cNvPr>
            <p:cNvSpPr/>
            <p:nvPr/>
          </p:nvSpPr>
          <p:spPr>
            <a:xfrm>
              <a:off x="8157543" y="817706"/>
              <a:ext cx="1466931" cy="38623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Basic understanding on a core subject</a:t>
              </a:r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F08074BB-DE03-034A-CA75-4E45EA0725E3}"/>
                </a:ext>
              </a:extLst>
            </p:cNvPr>
            <p:cNvSpPr/>
            <p:nvPr/>
          </p:nvSpPr>
          <p:spPr>
            <a:xfrm>
              <a:off x="8157543" y="1358784"/>
              <a:ext cx="1466931" cy="586835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How to get started with your own experimentation</a:t>
              </a:r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004746B4-DE13-1157-B85B-4B2F59D9C776}"/>
                </a:ext>
              </a:extLst>
            </p:cNvPr>
            <p:cNvSpPr/>
            <p:nvPr/>
          </p:nvSpPr>
          <p:spPr>
            <a:xfrm>
              <a:off x="5514535" y="2371585"/>
              <a:ext cx="1269086" cy="61138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 collection of documents, recordings and repositories</a:t>
              </a: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C550F2E4-A844-2532-1052-6647B9189A1D}"/>
                </a:ext>
              </a:extLst>
            </p:cNvPr>
            <p:cNvSpPr/>
            <p:nvPr/>
          </p:nvSpPr>
          <p:spPr>
            <a:xfrm>
              <a:off x="7975128" y="2053829"/>
              <a:ext cx="1649345" cy="61138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Recorded interviews, conversations, presentations, podcasts &amp; demos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F088F1B0-C463-4C9F-B74F-9FDEA40E8158}"/>
                </a:ext>
              </a:extLst>
            </p:cNvPr>
            <p:cNvSpPr/>
            <p:nvPr/>
          </p:nvSpPr>
          <p:spPr>
            <a:xfrm>
              <a:off x="7975129" y="2739868"/>
              <a:ext cx="1334851" cy="61138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Reports, whitepapers, links &amp; insights</a:t>
              </a: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61BC85D1-6227-61F1-F364-1EFF80A16C97}"/>
                </a:ext>
              </a:extLst>
            </p:cNvPr>
            <p:cNvSpPr/>
            <p:nvPr/>
          </p:nvSpPr>
          <p:spPr>
            <a:xfrm>
              <a:off x="6876641" y="3676777"/>
              <a:ext cx="1224320" cy="61138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 historical record of progress</a:t>
              </a:r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229EE7F0-8DEE-608B-E79E-DAFD2766F679}"/>
                </a:ext>
              </a:extLst>
            </p:cNvPr>
            <p:cNvSpPr/>
            <p:nvPr/>
          </p:nvSpPr>
          <p:spPr>
            <a:xfrm>
              <a:off x="8963548" y="3722946"/>
              <a:ext cx="1515782" cy="530415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Future learners to understand the journey and outcomes</a:t>
              </a:r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30573972-0E33-CF3A-1554-DA9EC50FF481}"/>
                </a:ext>
              </a:extLst>
            </p:cNvPr>
            <p:cNvSpPr/>
            <p:nvPr/>
          </p:nvSpPr>
          <p:spPr>
            <a:xfrm>
              <a:off x="7805026" y="4944791"/>
              <a:ext cx="1515782" cy="530415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Training Primers</a:t>
              </a:r>
            </a:p>
          </p:txBody>
        </p: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EE247001-0C1E-52CC-75B4-1C482DB2C306}"/>
                </a:ext>
              </a:extLst>
            </p:cNvPr>
            <p:cNvSpPr/>
            <p:nvPr/>
          </p:nvSpPr>
          <p:spPr>
            <a:xfrm>
              <a:off x="10231936" y="4789431"/>
              <a:ext cx="1515782" cy="841133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Development of content for learning management platforms or higher education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BB8EA6E-5A72-36F8-BDD6-78E3128BDC3C}"/>
                </a:ext>
              </a:extLst>
            </p:cNvPr>
            <p:cNvCxnSpPr>
              <a:cxnSpLocks/>
              <a:stCxn id="164" idx="3"/>
              <a:endCxn id="172" idx="1"/>
            </p:cNvCxnSpPr>
            <p:nvPr/>
          </p:nvCxnSpPr>
          <p:spPr>
            <a:xfrm flipV="1">
              <a:off x="6604208" y="1652202"/>
              <a:ext cx="15533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11BE35D8-7427-2A06-1AF4-F225D43D1299}"/>
                </a:ext>
              </a:extLst>
            </p:cNvPr>
            <p:cNvCxnSpPr>
              <a:cxnSpLocks/>
              <a:stCxn id="164" idx="2"/>
              <a:endCxn id="173" idx="0"/>
            </p:cNvCxnSpPr>
            <p:nvPr/>
          </p:nvCxnSpPr>
          <p:spPr>
            <a:xfrm>
              <a:off x="6142086" y="1907806"/>
              <a:ext cx="6992" cy="463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4A8F26F-F4BD-3715-5970-97BB64DDB0A9}"/>
                </a:ext>
              </a:extLst>
            </p:cNvPr>
            <p:cNvCxnSpPr>
              <a:cxnSpLocks/>
              <a:stCxn id="176" idx="3"/>
              <a:endCxn id="177" idx="1"/>
            </p:cNvCxnSpPr>
            <p:nvPr/>
          </p:nvCxnSpPr>
          <p:spPr>
            <a:xfrm>
              <a:off x="8100961" y="3982467"/>
              <a:ext cx="862587" cy="5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8C4C2EF4-D02E-6810-7274-955862205D05}"/>
                </a:ext>
              </a:extLst>
            </p:cNvPr>
            <p:cNvCxnSpPr>
              <a:cxnSpLocks/>
              <a:stCxn id="178" idx="3"/>
              <a:endCxn id="179" idx="1"/>
            </p:cNvCxnSpPr>
            <p:nvPr/>
          </p:nvCxnSpPr>
          <p:spPr>
            <a:xfrm flipV="1">
              <a:off x="9320808" y="5209998"/>
              <a:ext cx="9111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9F660FC2-1B1F-0847-FB59-629805934B9F}"/>
                </a:ext>
              </a:extLst>
            </p:cNvPr>
            <p:cNvCxnSpPr>
              <a:cxnSpLocks/>
              <a:stCxn id="179" idx="0"/>
              <a:endCxn id="172" idx="3"/>
            </p:cNvCxnSpPr>
            <p:nvPr/>
          </p:nvCxnSpPr>
          <p:spPr>
            <a:xfrm rot="16200000" flipV="1">
              <a:off x="8738536" y="2538139"/>
              <a:ext cx="3137229" cy="13653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or: Elbow 184">
              <a:extLst>
                <a:ext uri="{FF2B5EF4-FFF2-40B4-BE49-F238E27FC236}">
                  <a16:creationId xmlns:a16="http://schemas.microsoft.com/office/drawing/2014/main" id="{289866AC-6086-E4F6-4C1B-DA7665ADA65B}"/>
                </a:ext>
              </a:extLst>
            </p:cNvPr>
            <p:cNvCxnSpPr>
              <a:cxnSpLocks/>
              <a:stCxn id="176" idx="2"/>
              <a:endCxn id="178" idx="1"/>
            </p:cNvCxnSpPr>
            <p:nvPr/>
          </p:nvCxnSpPr>
          <p:spPr>
            <a:xfrm rot="16200000" flipH="1">
              <a:off x="7185992" y="4590965"/>
              <a:ext cx="921842" cy="31622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A939183F-D06B-1CF8-1CF5-235363518397}"/>
                </a:ext>
              </a:extLst>
            </p:cNvPr>
            <p:cNvCxnSpPr>
              <a:cxnSpLocks/>
              <a:stCxn id="173" idx="3"/>
              <a:endCxn id="175" idx="1"/>
            </p:cNvCxnSpPr>
            <p:nvPr/>
          </p:nvCxnSpPr>
          <p:spPr>
            <a:xfrm>
              <a:off x="6783621" y="2677275"/>
              <a:ext cx="1191508" cy="36828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ctor: Elbow 186">
              <a:extLst>
                <a:ext uri="{FF2B5EF4-FFF2-40B4-BE49-F238E27FC236}">
                  <a16:creationId xmlns:a16="http://schemas.microsoft.com/office/drawing/2014/main" id="{F3AF88AA-4144-C76D-0ED1-B29B6779F856}"/>
                </a:ext>
              </a:extLst>
            </p:cNvPr>
            <p:cNvCxnSpPr>
              <a:cxnSpLocks/>
              <a:stCxn id="173" idx="3"/>
              <a:endCxn id="174" idx="1"/>
            </p:cNvCxnSpPr>
            <p:nvPr/>
          </p:nvCxnSpPr>
          <p:spPr>
            <a:xfrm flipV="1">
              <a:off x="6783621" y="2359519"/>
              <a:ext cx="1191507" cy="3177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E45C14F5-C7B2-4D84-6968-1C7A231BBCA6}"/>
                </a:ext>
              </a:extLst>
            </p:cNvPr>
            <p:cNvCxnSpPr>
              <a:cxnSpLocks/>
              <a:stCxn id="164" idx="1"/>
              <a:endCxn id="165" idx="3"/>
            </p:cNvCxnSpPr>
            <p:nvPr/>
          </p:nvCxnSpPr>
          <p:spPr>
            <a:xfrm flipH="1">
              <a:off x="4325806" y="1652203"/>
              <a:ext cx="13541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88097AA-FF7E-0ACC-4E5C-3A5E118B5657}"/>
                </a:ext>
              </a:extLst>
            </p:cNvPr>
            <p:cNvCxnSpPr>
              <a:cxnSpLocks/>
              <a:stCxn id="165" idx="2"/>
              <a:endCxn id="166" idx="0"/>
            </p:cNvCxnSpPr>
            <p:nvPr/>
          </p:nvCxnSpPr>
          <p:spPr>
            <a:xfrm>
              <a:off x="3953190" y="1958002"/>
              <a:ext cx="4529" cy="92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73CD665-3684-D76B-FA5B-3605BB9DCA53}"/>
                </a:ext>
              </a:extLst>
            </p:cNvPr>
            <p:cNvCxnSpPr>
              <a:cxnSpLocks/>
              <a:stCxn id="166" idx="2"/>
              <a:endCxn id="167" idx="0"/>
            </p:cNvCxnSpPr>
            <p:nvPr/>
          </p:nvCxnSpPr>
          <p:spPr>
            <a:xfrm flipH="1">
              <a:off x="3204456" y="3234290"/>
              <a:ext cx="753263" cy="754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CC68DAA-B145-CCAA-AEDE-A4F6E947BC70}"/>
                </a:ext>
              </a:extLst>
            </p:cNvPr>
            <p:cNvCxnSpPr>
              <a:cxnSpLocks/>
              <a:stCxn id="167" idx="2"/>
              <a:endCxn id="169" idx="0"/>
            </p:cNvCxnSpPr>
            <p:nvPr/>
          </p:nvCxnSpPr>
          <p:spPr>
            <a:xfrm>
              <a:off x="3204456" y="4336959"/>
              <a:ext cx="0" cy="559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900F8265-B1AC-E3E6-9F1F-65AEB3D98F1A}"/>
                </a:ext>
              </a:extLst>
            </p:cNvPr>
            <p:cNvCxnSpPr>
              <a:cxnSpLocks/>
              <a:stCxn id="168" idx="2"/>
              <a:endCxn id="170" idx="1"/>
            </p:cNvCxnSpPr>
            <p:nvPr/>
          </p:nvCxnSpPr>
          <p:spPr>
            <a:xfrm rot="16200000" flipH="1">
              <a:off x="5007558" y="5190239"/>
              <a:ext cx="475635" cy="5830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93" name="TextBox 192">
              <a:extLst>
                <a:ext uri="{FF2B5EF4-FFF2-40B4-BE49-F238E27FC236}">
                  <a16:creationId xmlns:a16="http://schemas.microsoft.com/office/drawing/2014/main" id="{48B90E42-54E6-1147-E2DD-E9FAA737803A}"/>
                </a:ext>
              </a:extLst>
            </p:cNvPr>
            <p:cNvSpPr txBox="1"/>
            <p:nvPr/>
          </p:nvSpPr>
          <p:spPr>
            <a:xfrm>
              <a:off x="3623431" y="2260687"/>
              <a:ext cx="659516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based on</a:t>
              </a:r>
            </a:p>
          </p:txBody>
        </p:sp>
        <p:sp useBgFill="1">
          <p:nvSpPr>
            <p:cNvPr id="194" name="TextBox 193">
              <a:extLst>
                <a:ext uri="{FF2B5EF4-FFF2-40B4-BE49-F238E27FC236}">
                  <a16:creationId xmlns:a16="http://schemas.microsoft.com/office/drawing/2014/main" id="{8E9E9C91-A841-FE74-8EBA-A28741FE059C}"/>
                </a:ext>
              </a:extLst>
            </p:cNvPr>
            <p:cNvSpPr txBox="1"/>
            <p:nvPr/>
          </p:nvSpPr>
          <p:spPr>
            <a:xfrm rot="18907412">
              <a:off x="3203904" y="3420410"/>
              <a:ext cx="632463" cy="38272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detailing</a:t>
              </a:r>
            </a:p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current</a:t>
              </a:r>
            </a:p>
          </p:txBody>
        </p:sp>
        <p:sp useBgFill="1">
          <p:nvSpPr>
            <p:cNvPr id="195" name="TextBox 194">
              <a:extLst>
                <a:ext uri="{FF2B5EF4-FFF2-40B4-BE49-F238E27FC236}">
                  <a16:creationId xmlns:a16="http://schemas.microsoft.com/office/drawing/2014/main" id="{114FD943-383A-05B8-CA8F-46A27C992618}"/>
                </a:ext>
              </a:extLst>
            </p:cNvPr>
            <p:cNvSpPr txBox="1"/>
            <p:nvPr/>
          </p:nvSpPr>
          <p:spPr>
            <a:xfrm>
              <a:off x="2830561" y="4501189"/>
              <a:ext cx="747794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identifying</a:t>
              </a:r>
            </a:p>
          </p:txBody>
        </p:sp>
        <p:sp useBgFill="1">
          <p:nvSpPr>
            <p:cNvPr id="196" name="TextBox 195">
              <a:extLst>
                <a:ext uri="{FF2B5EF4-FFF2-40B4-BE49-F238E27FC236}">
                  <a16:creationId xmlns:a16="http://schemas.microsoft.com/office/drawing/2014/main" id="{6BCF7345-CB5D-6020-7978-62B7E941A75D}"/>
                </a:ext>
              </a:extLst>
            </p:cNvPr>
            <p:cNvSpPr txBox="1"/>
            <p:nvPr/>
          </p:nvSpPr>
          <p:spPr>
            <a:xfrm>
              <a:off x="4655058" y="5613060"/>
              <a:ext cx="601139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through</a:t>
              </a:r>
            </a:p>
          </p:txBody>
        </p:sp>
        <p:sp useBgFill="1">
          <p:nvSpPr>
            <p:cNvPr id="197" name="TextBox 196">
              <a:extLst>
                <a:ext uri="{FF2B5EF4-FFF2-40B4-BE49-F238E27FC236}">
                  <a16:creationId xmlns:a16="http://schemas.microsoft.com/office/drawing/2014/main" id="{B6506D10-B461-55F5-11B9-0242F22255CB}"/>
                </a:ext>
              </a:extLst>
            </p:cNvPr>
            <p:cNvSpPr txBox="1"/>
            <p:nvPr/>
          </p:nvSpPr>
          <p:spPr>
            <a:xfrm>
              <a:off x="5679664" y="2005829"/>
              <a:ext cx="927195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In the form of</a:t>
              </a:r>
            </a:p>
          </p:txBody>
        </p:sp>
        <p:sp useBgFill="1">
          <p:nvSpPr>
            <p:cNvPr id="198" name="TextBox 197">
              <a:extLst>
                <a:ext uri="{FF2B5EF4-FFF2-40B4-BE49-F238E27FC236}">
                  <a16:creationId xmlns:a16="http://schemas.microsoft.com/office/drawing/2014/main" id="{3E048FFD-0B24-3EAC-B83B-C68FEAD9623B}"/>
                </a:ext>
              </a:extLst>
            </p:cNvPr>
            <p:cNvSpPr txBox="1"/>
            <p:nvPr/>
          </p:nvSpPr>
          <p:spPr>
            <a:xfrm>
              <a:off x="6843286" y="2564052"/>
              <a:ext cx="948553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has integrated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69DEB1C8-0251-A4F9-155F-74F1FDEE333D}"/>
                </a:ext>
              </a:extLst>
            </p:cNvPr>
            <p:cNvSpPr/>
            <p:nvPr/>
          </p:nvSpPr>
          <p:spPr>
            <a:xfrm>
              <a:off x="4498940" y="3675638"/>
              <a:ext cx="1224320" cy="611380"/>
            </a:xfrm>
            <a:prstGeom prst="roundRect">
              <a:avLst/>
            </a:prstGeom>
            <a:solidFill>
              <a:srgbClr val="EDF4F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Diverse &amp; natural discourse around a topic</a:t>
              </a:r>
            </a:p>
          </p:txBody>
        </p:sp>
        <p:cxnSp>
          <p:nvCxnSpPr>
            <p:cNvPr id="200" name="Connector: Elbow 199">
              <a:extLst>
                <a:ext uri="{FF2B5EF4-FFF2-40B4-BE49-F238E27FC236}">
                  <a16:creationId xmlns:a16="http://schemas.microsoft.com/office/drawing/2014/main" id="{940F1AE9-FE09-458C-3E48-EF512BADC8F9}"/>
                </a:ext>
              </a:extLst>
            </p:cNvPr>
            <p:cNvCxnSpPr>
              <a:cxnSpLocks/>
              <a:stCxn id="173" idx="1"/>
              <a:endCxn id="199" idx="0"/>
            </p:cNvCxnSpPr>
            <p:nvPr/>
          </p:nvCxnSpPr>
          <p:spPr>
            <a:xfrm rot="10800000" flipV="1">
              <a:off x="5111101" y="2677274"/>
              <a:ext cx="403435" cy="9983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or: Elbow 200">
              <a:extLst>
                <a:ext uri="{FF2B5EF4-FFF2-40B4-BE49-F238E27FC236}">
                  <a16:creationId xmlns:a16="http://schemas.microsoft.com/office/drawing/2014/main" id="{92D9D00E-CB98-6C9F-E228-D3978BF1496D}"/>
                </a:ext>
              </a:extLst>
            </p:cNvPr>
            <p:cNvCxnSpPr>
              <a:cxnSpLocks/>
              <a:stCxn id="173" idx="2"/>
              <a:endCxn id="176" idx="1"/>
            </p:cNvCxnSpPr>
            <p:nvPr/>
          </p:nvCxnSpPr>
          <p:spPr>
            <a:xfrm rot="16200000" flipH="1">
              <a:off x="6013108" y="3118934"/>
              <a:ext cx="999502" cy="7275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or: Elbow 201">
              <a:extLst>
                <a:ext uri="{FF2B5EF4-FFF2-40B4-BE49-F238E27FC236}">
                  <a16:creationId xmlns:a16="http://schemas.microsoft.com/office/drawing/2014/main" id="{72F09AAD-C921-E30D-1C59-D6456C058853}"/>
                </a:ext>
              </a:extLst>
            </p:cNvPr>
            <p:cNvCxnSpPr>
              <a:cxnSpLocks/>
              <a:stCxn id="166" idx="2"/>
              <a:endCxn id="168" idx="1"/>
            </p:cNvCxnSpPr>
            <p:nvPr/>
          </p:nvCxnSpPr>
          <p:spPr>
            <a:xfrm rot="16200000" flipH="1">
              <a:off x="3310087" y="3881921"/>
              <a:ext cx="1835817" cy="540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04" name="TextBox 203">
              <a:extLst>
                <a:ext uri="{FF2B5EF4-FFF2-40B4-BE49-F238E27FC236}">
                  <a16:creationId xmlns:a16="http://schemas.microsoft.com/office/drawing/2014/main" id="{C4E165EB-995A-7726-0D22-F203535143F2}"/>
                </a:ext>
              </a:extLst>
            </p:cNvPr>
            <p:cNvSpPr txBox="1"/>
            <p:nvPr/>
          </p:nvSpPr>
          <p:spPr>
            <a:xfrm>
              <a:off x="4807078" y="3140189"/>
              <a:ext cx="621073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allowing</a:t>
              </a:r>
            </a:p>
          </p:txBody>
        </p:sp>
        <p:sp useBgFill="1">
          <p:nvSpPr>
            <p:cNvPr id="205" name="TextBox 204">
              <a:extLst>
                <a:ext uri="{FF2B5EF4-FFF2-40B4-BE49-F238E27FC236}">
                  <a16:creationId xmlns:a16="http://schemas.microsoft.com/office/drawing/2014/main" id="{68488BEC-6276-AA42-0F8C-D8DE632A9F3B}"/>
                </a:ext>
              </a:extLst>
            </p:cNvPr>
            <p:cNvSpPr txBox="1"/>
            <p:nvPr/>
          </p:nvSpPr>
          <p:spPr>
            <a:xfrm>
              <a:off x="5843640" y="3286075"/>
              <a:ext cx="652397" cy="38272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this</a:t>
              </a:r>
            </a:p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becomes</a:t>
              </a:r>
            </a:p>
          </p:txBody>
        </p:sp>
        <p:sp useBgFill="1">
          <p:nvSpPr>
            <p:cNvPr id="206" name="TextBox 205">
              <a:extLst>
                <a:ext uri="{FF2B5EF4-FFF2-40B4-BE49-F238E27FC236}">
                  <a16:creationId xmlns:a16="http://schemas.microsoft.com/office/drawing/2014/main" id="{C3ED21DE-265F-4311-0885-554118A1CA2B}"/>
                </a:ext>
              </a:extLst>
            </p:cNvPr>
            <p:cNvSpPr txBox="1"/>
            <p:nvPr/>
          </p:nvSpPr>
          <p:spPr>
            <a:xfrm>
              <a:off x="7178508" y="4513494"/>
              <a:ext cx="612530" cy="38272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that can</a:t>
              </a:r>
            </a:p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become</a:t>
              </a:r>
            </a:p>
          </p:txBody>
        </p:sp>
        <p:sp useBgFill="1">
          <p:nvSpPr>
            <p:cNvPr id="207" name="TextBox 206">
              <a:extLst>
                <a:ext uri="{FF2B5EF4-FFF2-40B4-BE49-F238E27FC236}">
                  <a16:creationId xmlns:a16="http://schemas.microsoft.com/office/drawing/2014/main" id="{0E677F16-0F16-0A81-4CB6-88B71DBB8510}"/>
                </a:ext>
              </a:extLst>
            </p:cNvPr>
            <p:cNvSpPr txBox="1"/>
            <p:nvPr/>
          </p:nvSpPr>
          <p:spPr>
            <a:xfrm>
              <a:off x="9475802" y="5098220"/>
              <a:ext cx="601139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through</a:t>
              </a:r>
            </a:p>
          </p:txBody>
        </p:sp>
        <p:sp useBgFill="1">
          <p:nvSpPr>
            <p:cNvPr id="208" name="TextBox 207">
              <a:extLst>
                <a:ext uri="{FF2B5EF4-FFF2-40B4-BE49-F238E27FC236}">
                  <a16:creationId xmlns:a16="http://schemas.microsoft.com/office/drawing/2014/main" id="{58D0FFF0-5488-D4C8-46F3-1FA3B181DD28}"/>
                </a:ext>
              </a:extLst>
            </p:cNvPr>
            <p:cNvSpPr txBox="1"/>
            <p:nvPr/>
          </p:nvSpPr>
          <p:spPr>
            <a:xfrm>
              <a:off x="10593148" y="2855128"/>
              <a:ext cx="793356" cy="38272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that</a:t>
              </a:r>
              <a:b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</a:br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encourages</a:t>
              </a:r>
            </a:p>
          </p:txBody>
        </p:sp>
        <p:sp useBgFill="1">
          <p:nvSpPr>
            <p:cNvPr id="209" name="TextBox 208">
              <a:extLst>
                <a:ext uri="{FF2B5EF4-FFF2-40B4-BE49-F238E27FC236}">
                  <a16:creationId xmlns:a16="http://schemas.microsoft.com/office/drawing/2014/main" id="{52EE086B-648F-2882-E6DC-F0EDAEFB4EF6}"/>
                </a:ext>
              </a:extLst>
            </p:cNvPr>
            <p:cNvSpPr txBox="1"/>
            <p:nvPr/>
          </p:nvSpPr>
          <p:spPr>
            <a:xfrm>
              <a:off x="4574939" y="1527903"/>
              <a:ext cx="413195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is an</a:t>
              </a:r>
            </a:p>
          </p:txBody>
        </p:sp>
        <p:sp useBgFill="1">
          <p:nvSpPr>
            <p:cNvPr id="210" name="TextBox 209">
              <a:extLst>
                <a:ext uri="{FF2B5EF4-FFF2-40B4-BE49-F238E27FC236}">
                  <a16:creationId xmlns:a16="http://schemas.microsoft.com/office/drawing/2014/main" id="{29B326B4-0984-FE34-E952-802714CAA904}"/>
                </a:ext>
              </a:extLst>
            </p:cNvPr>
            <p:cNvSpPr txBox="1"/>
            <p:nvPr/>
          </p:nvSpPr>
          <p:spPr>
            <a:xfrm>
              <a:off x="7294739" y="1536624"/>
              <a:ext cx="586901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teaches</a:t>
              </a:r>
            </a:p>
          </p:txBody>
        </p:sp>
        <p:cxnSp>
          <p:nvCxnSpPr>
            <p:cNvPr id="211" name="Connector: Elbow 210">
              <a:extLst>
                <a:ext uri="{FF2B5EF4-FFF2-40B4-BE49-F238E27FC236}">
                  <a16:creationId xmlns:a16="http://schemas.microsoft.com/office/drawing/2014/main" id="{64814175-F2BB-2D11-5A68-5AEE76BACE9D}"/>
                </a:ext>
              </a:extLst>
            </p:cNvPr>
            <p:cNvCxnSpPr>
              <a:cxnSpLocks/>
              <a:stCxn id="164" idx="0"/>
              <a:endCxn id="171" idx="1"/>
            </p:cNvCxnSpPr>
            <p:nvPr/>
          </p:nvCxnSpPr>
          <p:spPr>
            <a:xfrm rot="5400000" flipH="1" flipV="1">
              <a:off x="6956926" y="195982"/>
              <a:ext cx="385778" cy="201545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2" name="TextBox 211">
              <a:extLst>
                <a:ext uri="{FF2B5EF4-FFF2-40B4-BE49-F238E27FC236}">
                  <a16:creationId xmlns:a16="http://schemas.microsoft.com/office/drawing/2014/main" id="{3F81E80E-1376-872A-C49E-1D6D6567C703}"/>
                </a:ext>
              </a:extLst>
            </p:cNvPr>
            <p:cNvSpPr txBox="1"/>
            <p:nvPr/>
          </p:nvSpPr>
          <p:spPr>
            <a:xfrm>
              <a:off x="6698372" y="901937"/>
              <a:ext cx="586901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teaches</a:t>
              </a:r>
            </a:p>
          </p:txBody>
        </p:sp>
        <p:sp useBgFill="1">
          <p:nvSpPr>
            <p:cNvPr id="203" name="TextBox 202">
              <a:extLst>
                <a:ext uri="{FF2B5EF4-FFF2-40B4-BE49-F238E27FC236}">
                  <a16:creationId xmlns:a16="http://schemas.microsoft.com/office/drawing/2014/main" id="{C185AFFE-988C-7F1A-E579-C49EEE1FBDF9}"/>
                </a:ext>
              </a:extLst>
            </p:cNvPr>
            <p:cNvSpPr txBox="1"/>
            <p:nvPr/>
          </p:nvSpPr>
          <p:spPr>
            <a:xfrm>
              <a:off x="3616754" y="4513494"/>
              <a:ext cx="942857" cy="2323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evaluating the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26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>
            <a:extLst>
              <a:ext uri="{FF2B5EF4-FFF2-40B4-BE49-F238E27FC236}">
                <a16:creationId xmlns:a16="http://schemas.microsoft.com/office/drawing/2014/main" id="{706F398D-3628-0F29-F5DA-FEBD73004D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sp>
        <p:nvSpPr>
          <p:cNvPr id="162" name="Double Wave 161">
            <a:extLst>
              <a:ext uri="{FF2B5EF4-FFF2-40B4-BE49-F238E27FC236}">
                <a16:creationId xmlns:a16="http://schemas.microsoft.com/office/drawing/2014/main" id="{6F2B13F1-7114-8A4F-51CB-23BF81C9D8D9}"/>
              </a:ext>
            </a:extLst>
          </p:cNvPr>
          <p:cNvSpPr/>
          <p:nvPr/>
        </p:nvSpPr>
        <p:spPr>
          <a:xfrm rot="10800000">
            <a:off x="469230" y="-998625"/>
            <a:ext cx="974557" cy="2406320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AF4C7BC-237D-17C6-DE7A-C4FBB6277D90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6239EA0-EC18-BAC5-E611-C2722DC55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0B53542-ADAC-34F1-A777-5E95F5FFFE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7ACDCCBC-7FAE-CA14-06DF-2C6698BEB4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55650A-98C7-F6F4-D861-D09E794A2D4E}"/>
              </a:ext>
            </a:extLst>
          </p:cNvPr>
          <p:cNvSpPr txBox="1"/>
          <p:nvPr/>
        </p:nvSpPr>
        <p:spPr>
          <a:xfrm>
            <a:off x="2496921" y="204534"/>
            <a:ext cx="8278228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TLDR;</a:t>
            </a:r>
          </a:p>
          <a:p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Teaches Basic Understanding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Open-Sourced Executive Briefing</a:t>
            </a:r>
            <a:b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Detailing Tech Readiness &amp; Industry Landscape</a:t>
            </a:r>
            <a:b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Listing opportunities and blockers</a:t>
            </a:r>
            <a:endParaRPr lang="en-GB" sz="32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Multimedia Collection</a:t>
            </a:r>
            <a:b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Interviews, podcasts &amp; demos</a:t>
            </a:r>
            <a:b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Reports, Whitepapers, Links &amp; Insights</a:t>
            </a:r>
            <a:endParaRPr lang="en-GB" sz="4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0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B30350DD-6C1C-E5A8-1213-BA66E1D59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3999" y="1"/>
            <a:ext cx="3866638" cy="3866638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C870BE30-86E2-131F-CB9D-432489485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7706" y="2991363"/>
            <a:ext cx="3866638" cy="3866638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DC1A028E-E8B5-2D8F-BA1A-E9F688B51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025" y="31990"/>
            <a:ext cx="3866638" cy="3866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97F603-9EA3-CFE6-5925-5DB2A2085C64}"/>
              </a:ext>
            </a:extLst>
          </p:cNvPr>
          <p:cNvSpPr txBox="1"/>
          <p:nvPr/>
        </p:nvSpPr>
        <p:spPr>
          <a:xfrm>
            <a:off x="4134463" y="2560995"/>
            <a:ext cx="130516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Theory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03FC9-5A0C-37D3-2162-F22D3708F09E}"/>
              </a:ext>
            </a:extLst>
          </p:cNvPr>
          <p:cNvSpPr txBox="1"/>
          <p:nvPr/>
        </p:nvSpPr>
        <p:spPr>
          <a:xfrm>
            <a:off x="7870693" y="2551627"/>
            <a:ext cx="16786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Technical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CE49B-C7F1-6F9B-F7DC-C42A9A941100}"/>
              </a:ext>
            </a:extLst>
          </p:cNvPr>
          <p:cNvSpPr txBox="1"/>
          <p:nvPr/>
        </p:nvSpPr>
        <p:spPr>
          <a:xfrm>
            <a:off x="5750552" y="5594203"/>
            <a:ext cx="20601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Commercial</a:t>
            </a:r>
          </a:p>
        </p:txBody>
      </p:sp>
      <p:pic>
        <p:nvPicPr>
          <p:cNvPr id="20" name="Graphic 19" descr="Arrow: Clockwise curve with solid fill">
            <a:extLst>
              <a:ext uri="{FF2B5EF4-FFF2-40B4-BE49-F238E27FC236}">
                <a16:creationId xmlns:a16="http://schemas.microsoft.com/office/drawing/2014/main" id="{C494A2B9-2368-817E-CA8C-ACB2C3175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198" y="3538556"/>
            <a:ext cx="1843695" cy="1843695"/>
          </a:xfrm>
          <a:prstGeom prst="rect">
            <a:avLst/>
          </a:prstGeom>
        </p:spPr>
      </p:pic>
      <p:pic>
        <p:nvPicPr>
          <p:cNvPr id="21" name="Graphic 20" descr="Arrow: Clockwise curve with solid fill">
            <a:extLst>
              <a:ext uri="{FF2B5EF4-FFF2-40B4-BE49-F238E27FC236}">
                <a16:creationId xmlns:a16="http://schemas.microsoft.com/office/drawing/2014/main" id="{A9B1474C-4530-E388-BEC9-817D1193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7788177" y="3538555"/>
            <a:ext cx="1843695" cy="1843695"/>
          </a:xfrm>
          <a:prstGeom prst="rect">
            <a:avLst/>
          </a:prstGeom>
        </p:spPr>
      </p:pic>
      <p:pic>
        <p:nvPicPr>
          <p:cNvPr id="22" name="Graphic 21" descr="Arrow: Clockwise curve with solid fill">
            <a:extLst>
              <a:ext uri="{FF2B5EF4-FFF2-40B4-BE49-F238E27FC236}">
                <a16:creationId xmlns:a16="http://schemas.microsoft.com/office/drawing/2014/main" id="{24D39CC7-2651-1335-6D59-473D9C35C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01547">
            <a:off x="5858984" y="424808"/>
            <a:ext cx="1843695" cy="1843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0506CC-E64F-58EF-27E2-3DEEB7D0DA5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03DE887-AEE7-F489-A451-DA01A9BA3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D43A6F-CD69-099C-DE18-9E2C5B05E6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D95B8F-003D-AEFA-3085-A5A6C70374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40" name="Double Wave 39">
            <a:extLst>
              <a:ext uri="{FF2B5EF4-FFF2-40B4-BE49-F238E27FC236}">
                <a16:creationId xmlns:a16="http://schemas.microsoft.com/office/drawing/2014/main" id="{87D0F5A4-9E77-EF47-2F20-D916AEE49196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08D4F91-407A-443C-7589-3242A8E7C05D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D21DF3-4CFD-654C-AAE6-E8694819A1B7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1A07EB-A608-B0CD-A1C2-3D7A25747772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Briefcase with solid fill">
              <a:extLst>
                <a:ext uri="{FF2B5EF4-FFF2-40B4-BE49-F238E27FC236}">
                  <a16:creationId xmlns:a16="http://schemas.microsoft.com/office/drawing/2014/main" id="{2301FD5A-39CC-0F21-9E0C-04292D6F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57AE5E-1824-1A53-D5FA-2982A9AC8074}"/>
              </a:ext>
            </a:extLst>
          </p:cNvPr>
          <p:cNvGrpSpPr/>
          <p:nvPr/>
        </p:nvGrpSpPr>
        <p:grpSpPr>
          <a:xfrm>
            <a:off x="2465800" y="270948"/>
            <a:ext cx="992368" cy="992368"/>
            <a:chOff x="6011390" y="367203"/>
            <a:chExt cx="1880708" cy="18807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C377CA-AD33-3DA4-4E52-FFA2B1F044B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Diploma roll with solid fill">
              <a:extLst>
                <a:ext uri="{FF2B5EF4-FFF2-40B4-BE49-F238E27FC236}">
                  <a16:creationId xmlns:a16="http://schemas.microsoft.com/office/drawing/2014/main" id="{D8FDEED0-187A-CECA-5EC6-B8A1863E0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B36C0A-0A0C-4E7D-2C69-96DC4557B6D4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76E1AA-E560-5FA1-AB89-C9EFF56584E0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Ribbon with solid fill">
              <a:extLst>
                <a:ext uri="{FF2B5EF4-FFF2-40B4-BE49-F238E27FC236}">
                  <a16:creationId xmlns:a16="http://schemas.microsoft.com/office/drawing/2014/main" id="{F19F3EB4-39EA-6356-F10C-E59DCE4D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45C5A8-53C4-DCA9-877C-99F1A1C4DE18}"/>
              </a:ext>
            </a:extLst>
          </p:cNvPr>
          <p:cNvSpPr txBox="1"/>
          <p:nvPr/>
        </p:nvSpPr>
        <p:spPr>
          <a:xfrm>
            <a:off x="13075396" y="2428547"/>
            <a:ext cx="37202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spcAft>
                <a:spcPts val="1200"/>
              </a:spcAft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Gotham Book" pitchFamily="50" charset="0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0086D6"/>
                </a:solidFill>
              </a:rPr>
              <a:t>Education &amp;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0086D6"/>
                </a:solidFill>
              </a:rPr>
              <a:t>Body of 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0086D6"/>
                </a:solidFill>
              </a:rPr>
              <a:t>Skills &amp; Awards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0086D6"/>
                </a:solidFill>
              </a:rPr>
              <a:t>Professionalism &amp; Ethics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0086D6"/>
                </a:solidFill>
              </a:rPr>
              <a:t>Continual Development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96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1772153C-0C46-27B6-8744-EBE0EC401410}"/>
              </a:ext>
            </a:extLst>
          </p:cNvPr>
          <p:cNvGrpSpPr/>
          <p:nvPr/>
        </p:nvGrpSpPr>
        <p:grpSpPr>
          <a:xfrm>
            <a:off x="10566593" y="270948"/>
            <a:ext cx="992368" cy="992368"/>
            <a:chOff x="3709489" y="2001988"/>
            <a:chExt cx="1880708" cy="18807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95E3D1-1A30-2E5D-01E1-10713D67C0E4}"/>
                </a:ext>
              </a:extLst>
            </p:cNvPr>
            <p:cNvSpPr/>
            <p:nvPr/>
          </p:nvSpPr>
          <p:spPr>
            <a:xfrm>
              <a:off x="3709489" y="200198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Arrow circle with solid fill">
              <a:extLst>
                <a:ext uri="{FF2B5EF4-FFF2-40B4-BE49-F238E27FC236}">
                  <a16:creationId xmlns:a16="http://schemas.microsoft.com/office/drawing/2014/main" id="{CBB20B21-92FB-9FF0-B8AE-4CC352E2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7045" y="2164286"/>
              <a:ext cx="1575658" cy="157565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D21DF3-4CFD-654C-AAE6-E8694819A1B7}"/>
              </a:ext>
            </a:extLst>
          </p:cNvPr>
          <p:cNvGrpSpPr/>
          <p:nvPr/>
        </p:nvGrpSpPr>
        <p:grpSpPr>
          <a:xfrm>
            <a:off x="4504923" y="270948"/>
            <a:ext cx="992368" cy="992368"/>
            <a:chOff x="8313291" y="2020050"/>
            <a:chExt cx="1880708" cy="188070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1A07EB-A608-B0CD-A1C2-3D7A25747772}"/>
                </a:ext>
              </a:extLst>
            </p:cNvPr>
            <p:cNvSpPr/>
            <p:nvPr/>
          </p:nvSpPr>
          <p:spPr>
            <a:xfrm>
              <a:off x="8313291" y="2020050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Briefcase with solid fill">
              <a:extLst>
                <a:ext uri="{FF2B5EF4-FFF2-40B4-BE49-F238E27FC236}">
                  <a16:creationId xmlns:a16="http://schemas.microsoft.com/office/drawing/2014/main" id="{2301FD5A-39CC-0F21-9E0C-04292D6F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7787" y="2154513"/>
              <a:ext cx="1575658" cy="157565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57AE5E-1824-1A53-D5FA-2982A9AC8074}"/>
              </a:ext>
            </a:extLst>
          </p:cNvPr>
          <p:cNvGrpSpPr/>
          <p:nvPr/>
        </p:nvGrpSpPr>
        <p:grpSpPr>
          <a:xfrm>
            <a:off x="2465800" y="1965639"/>
            <a:ext cx="1908048" cy="1908048"/>
            <a:chOff x="6011390" y="367203"/>
            <a:chExt cx="1880708" cy="18807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C377CA-AD33-3DA4-4E52-FFA2B1F044BA}"/>
                </a:ext>
              </a:extLst>
            </p:cNvPr>
            <p:cNvSpPr/>
            <p:nvPr/>
          </p:nvSpPr>
          <p:spPr>
            <a:xfrm>
              <a:off x="6011390" y="367203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Diploma roll with solid fill">
              <a:extLst>
                <a:ext uri="{FF2B5EF4-FFF2-40B4-BE49-F238E27FC236}">
                  <a16:creationId xmlns:a16="http://schemas.microsoft.com/office/drawing/2014/main" id="{D8FDEED0-187A-CECA-5EC6-B8A1863E0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3915" y="615984"/>
              <a:ext cx="1575658" cy="157565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B36C0A-0A0C-4E7D-2C69-96DC4557B6D4}"/>
              </a:ext>
            </a:extLst>
          </p:cNvPr>
          <p:cNvGrpSpPr/>
          <p:nvPr/>
        </p:nvGrpSpPr>
        <p:grpSpPr>
          <a:xfrm>
            <a:off x="6500127" y="270948"/>
            <a:ext cx="992368" cy="992368"/>
            <a:chOff x="7487433" y="4627898"/>
            <a:chExt cx="1880708" cy="188070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D76E1AA-E560-5FA1-AB89-C9EFF56584E0}"/>
                </a:ext>
              </a:extLst>
            </p:cNvPr>
            <p:cNvSpPr/>
            <p:nvPr/>
          </p:nvSpPr>
          <p:spPr>
            <a:xfrm>
              <a:off x="7487433" y="4627898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Graphic 29" descr="Ribbon with solid fill">
              <a:extLst>
                <a:ext uri="{FF2B5EF4-FFF2-40B4-BE49-F238E27FC236}">
                  <a16:creationId xmlns:a16="http://schemas.microsoft.com/office/drawing/2014/main" id="{F19F3EB4-39EA-6356-F10C-E59DCE4D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9958" y="4804657"/>
              <a:ext cx="1575658" cy="15756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FC76EB-0F81-3755-B3B2-89E9660BCE36}"/>
              </a:ext>
            </a:extLst>
          </p:cNvPr>
          <p:cNvGrpSpPr/>
          <p:nvPr/>
        </p:nvGrpSpPr>
        <p:grpSpPr>
          <a:xfrm>
            <a:off x="8533360" y="270948"/>
            <a:ext cx="992368" cy="992368"/>
            <a:chOff x="4535347" y="4607647"/>
            <a:chExt cx="1880708" cy="18807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ACB4020-392A-26F5-416D-33E5C05A45A1}"/>
                </a:ext>
              </a:extLst>
            </p:cNvPr>
            <p:cNvSpPr/>
            <p:nvPr/>
          </p:nvSpPr>
          <p:spPr>
            <a:xfrm>
              <a:off x="4535347" y="4607647"/>
              <a:ext cx="1880708" cy="1880708"/>
            </a:xfrm>
            <a:prstGeom prst="ellipse">
              <a:avLst/>
            </a:prstGeom>
            <a:solidFill>
              <a:srgbClr val="0086D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Scales of justice with solid fill">
              <a:extLst>
                <a:ext uri="{FF2B5EF4-FFF2-40B4-BE49-F238E27FC236}">
                  <a16:creationId xmlns:a16="http://schemas.microsoft.com/office/drawing/2014/main" id="{2033A6D3-360D-07B8-F0A2-A9665F36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7872" y="4760172"/>
              <a:ext cx="1575658" cy="157565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F80CC73-4940-75B7-2BDB-3FE92887595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3" y="367203"/>
            <a:ext cx="722921" cy="7517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70E4836-BB91-2793-A48D-D57F02BDE03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2167930"/>
            <a:ext cx="722921" cy="751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1AAD36-9149-C3D8-93BE-595721AA316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3962402"/>
            <a:ext cx="722921" cy="7517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3CEC96-929D-FF27-CFE4-BB3D9A85F3F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72" y="5756874"/>
            <a:ext cx="722921" cy="751733"/>
          </a:xfrm>
          <a:prstGeom prst="rect">
            <a:avLst/>
          </a:prstGeom>
        </p:spPr>
      </p:pic>
      <p:sp>
        <p:nvSpPr>
          <p:cNvPr id="54" name="Double Wave 53">
            <a:extLst>
              <a:ext uri="{FF2B5EF4-FFF2-40B4-BE49-F238E27FC236}">
                <a16:creationId xmlns:a16="http://schemas.microsoft.com/office/drawing/2014/main" id="{78F48CB0-9E1C-0C45-4095-118853D44D88}"/>
              </a:ext>
            </a:extLst>
          </p:cNvPr>
          <p:cNvSpPr/>
          <p:nvPr/>
        </p:nvSpPr>
        <p:spPr>
          <a:xfrm rot="10800000">
            <a:off x="-180475" y="-998626"/>
            <a:ext cx="1624263" cy="4295275"/>
          </a:xfrm>
          <a:prstGeom prst="doubleWave">
            <a:avLst>
              <a:gd name="adj1" fmla="val 3618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E23C569-7D74-6884-1D78-B7B912FEAFFF}"/>
              </a:ext>
            </a:extLst>
          </p:cNvPr>
          <p:cNvSpPr/>
          <p:nvPr/>
        </p:nvSpPr>
        <p:spPr>
          <a:xfrm>
            <a:off x="0" y="0"/>
            <a:ext cx="1908048" cy="6858000"/>
          </a:xfrm>
          <a:custGeom>
            <a:avLst/>
            <a:gdLst>
              <a:gd name="connsiteX0" fmla="*/ 954023 w 1908048"/>
              <a:gd name="connsiteY0" fmla="*/ 286603 h 6858000"/>
              <a:gd name="connsiteX1" fmla="*/ 496823 w 1908048"/>
              <a:gd name="connsiteY1" fmla="*/ 743803 h 6858000"/>
              <a:gd name="connsiteX2" fmla="*/ 776060 w 1908048"/>
              <a:gd name="connsiteY2" fmla="*/ 1165074 h 6858000"/>
              <a:gd name="connsiteX3" fmla="*/ 818865 w 1908048"/>
              <a:gd name="connsiteY3" fmla="*/ 1178362 h 6858000"/>
              <a:gd name="connsiteX4" fmla="*/ 818865 w 1908048"/>
              <a:gd name="connsiteY4" fmla="*/ 2099376 h 6858000"/>
              <a:gd name="connsiteX5" fmla="*/ 776060 w 1908048"/>
              <a:gd name="connsiteY5" fmla="*/ 2112663 h 6858000"/>
              <a:gd name="connsiteX6" fmla="*/ 496823 w 1908048"/>
              <a:gd name="connsiteY6" fmla="*/ 2533934 h 6858000"/>
              <a:gd name="connsiteX7" fmla="*/ 776060 w 1908048"/>
              <a:gd name="connsiteY7" fmla="*/ 2955205 h 6858000"/>
              <a:gd name="connsiteX8" fmla="*/ 818865 w 1908048"/>
              <a:gd name="connsiteY8" fmla="*/ 2968493 h 6858000"/>
              <a:gd name="connsiteX9" fmla="*/ 818865 w 1908048"/>
              <a:gd name="connsiteY9" fmla="*/ 3889507 h 6858000"/>
              <a:gd name="connsiteX10" fmla="*/ 776060 w 1908048"/>
              <a:gd name="connsiteY10" fmla="*/ 3902794 h 6858000"/>
              <a:gd name="connsiteX11" fmla="*/ 496823 w 1908048"/>
              <a:gd name="connsiteY11" fmla="*/ 4324065 h 6858000"/>
              <a:gd name="connsiteX12" fmla="*/ 776060 w 1908048"/>
              <a:gd name="connsiteY12" fmla="*/ 4745336 h 6858000"/>
              <a:gd name="connsiteX13" fmla="*/ 818865 w 1908048"/>
              <a:gd name="connsiteY13" fmla="*/ 4758624 h 6858000"/>
              <a:gd name="connsiteX14" fmla="*/ 818865 w 1908048"/>
              <a:gd name="connsiteY14" fmla="*/ 5679639 h 6858000"/>
              <a:gd name="connsiteX15" fmla="*/ 776060 w 1908048"/>
              <a:gd name="connsiteY15" fmla="*/ 5692926 h 6858000"/>
              <a:gd name="connsiteX16" fmla="*/ 496823 w 1908048"/>
              <a:gd name="connsiteY16" fmla="*/ 6114197 h 6858000"/>
              <a:gd name="connsiteX17" fmla="*/ 954023 w 1908048"/>
              <a:gd name="connsiteY17" fmla="*/ 6571397 h 6858000"/>
              <a:gd name="connsiteX18" fmla="*/ 1411223 w 1908048"/>
              <a:gd name="connsiteY18" fmla="*/ 6114197 h 6858000"/>
              <a:gd name="connsiteX19" fmla="*/ 1131986 w 1908048"/>
              <a:gd name="connsiteY19" fmla="*/ 5692926 h 6858000"/>
              <a:gd name="connsiteX20" fmla="*/ 1064524 w 1908048"/>
              <a:gd name="connsiteY20" fmla="*/ 5671985 h 6858000"/>
              <a:gd name="connsiteX21" fmla="*/ 1064524 w 1908048"/>
              <a:gd name="connsiteY21" fmla="*/ 4766278 h 6858000"/>
              <a:gd name="connsiteX22" fmla="*/ 1131986 w 1908048"/>
              <a:gd name="connsiteY22" fmla="*/ 4745336 h 6858000"/>
              <a:gd name="connsiteX23" fmla="*/ 1411223 w 1908048"/>
              <a:gd name="connsiteY23" fmla="*/ 4324065 h 6858000"/>
              <a:gd name="connsiteX24" fmla="*/ 1131986 w 1908048"/>
              <a:gd name="connsiteY24" fmla="*/ 3902794 h 6858000"/>
              <a:gd name="connsiteX25" fmla="*/ 1064524 w 1908048"/>
              <a:gd name="connsiteY25" fmla="*/ 3881853 h 6858000"/>
              <a:gd name="connsiteX26" fmla="*/ 1064524 w 1908048"/>
              <a:gd name="connsiteY26" fmla="*/ 2976147 h 6858000"/>
              <a:gd name="connsiteX27" fmla="*/ 1131986 w 1908048"/>
              <a:gd name="connsiteY27" fmla="*/ 2955205 h 6858000"/>
              <a:gd name="connsiteX28" fmla="*/ 1411223 w 1908048"/>
              <a:gd name="connsiteY28" fmla="*/ 2533934 h 6858000"/>
              <a:gd name="connsiteX29" fmla="*/ 1131986 w 1908048"/>
              <a:gd name="connsiteY29" fmla="*/ 2112663 h 6858000"/>
              <a:gd name="connsiteX30" fmla="*/ 1064524 w 1908048"/>
              <a:gd name="connsiteY30" fmla="*/ 2091722 h 6858000"/>
              <a:gd name="connsiteX31" fmla="*/ 1064524 w 1908048"/>
              <a:gd name="connsiteY31" fmla="*/ 1186016 h 6858000"/>
              <a:gd name="connsiteX32" fmla="*/ 1131986 w 1908048"/>
              <a:gd name="connsiteY32" fmla="*/ 1165074 h 6858000"/>
              <a:gd name="connsiteX33" fmla="*/ 1411223 w 1908048"/>
              <a:gd name="connsiteY33" fmla="*/ 743803 h 6858000"/>
              <a:gd name="connsiteX34" fmla="*/ 954023 w 1908048"/>
              <a:gd name="connsiteY34" fmla="*/ 286603 h 6858000"/>
              <a:gd name="connsiteX35" fmla="*/ 0 w 1908048"/>
              <a:gd name="connsiteY35" fmla="*/ 0 h 6858000"/>
              <a:gd name="connsiteX36" fmla="*/ 1908048 w 1908048"/>
              <a:gd name="connsiteY36" fmla="*/ 0 h 6858000"/>
              <a:gd name="connsiteX37" fmla="*/ 1908048 w 1908048"/>
              <a:gd name="connsiteY37" fmla="*/ 6858000 h 6858000"/>
              <a:gd name="connsiteX38" fmla="*/ 0 w 1908048"/>
              <a:gd name="connsiteY3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08048" h="6858000">
                <a:moveTo>
                  <a:pt x="954023" y="286603"/>
                </a:moveTo>
                <a:cubicBezTo>
                  <a:pt x="701518" y="286603"/>
                  <a:pt x="496823" y="491298"/>
                  <a:pt x="496823" y="743803"/>
                </a:cubicBezTo>
                <a:cubicBezTo>
                  <a:pt x="496823" y="933182"/>
                  <a:pt x="611964" y="1095668"/>
                  <a:pt x="776060" y="1165074"/>
                </a:cubicBezTo>
                <a:lnTo>
                  <a:pt x="818865" y="1178362"/>
                </a:lnTo>
                <a:lnTo>
                  <a:pt x="818865" y="2099376"/>
                </a:lnTo>
                <a:lnTo>
                  <a:pt x="776060" y="2112663"/>
                </a:lnTo>
                <a:cubicBezTo>
                  <a:pt x="611964" y="2182070"/>
                  <a:pt x="496823" y="2344555"/>
                  <a:pt x="496823" y="2533934"/>
                </a:cubicBezTo>
                <a:cubicBezTo>
                  <a:pt x="496823" y="2723313"/>
                  <a:pt x="611964" y="2885799"/>
                  <a:pt x="776060" y="2955205"/>
                </a:cubicBezTo>
                <a:lnTo>
                  <a:pt x="818865" y="2968493"/>
                </a:lnTo>
                <a:lnTo>
                  <a:pt x="818865" y="3889507"/>
                </a:lnTo>
                <a:lnTo>
                  <a:pt x="776060" y="3902794"/>
                </a:lnTo>
                <a:cubicBezTo>
                  <a:pt x="611964" y="3972201"/>
                  <a:pt x="496823" y="4134686"/>
                  <a:pt x="496823" y="4324065"/>
                </a:cubicBezTo>
                <a:cubicBezTo>
                  <a:pt x="496823" y="4513444"/>
                  <a:pt x="611964" y="4675930"/>
                  <a:pt x="776060" y="4745336"/>
                </a:cubicBezTo>
                <a:lnTo>
                  <a:pt x="818865" y="4758624"/>
                </a:lnTo>
                <a:lnTo>
                  <a:pt x="818865" y="5679639"/>
                </a:lnTo>
                <a:lnTo>
                  <a:pt x="776060" y="5692926"/>
                </a:lnTo>
                <a:cubicBezTo>
                  <a:pt x="611964" y="5762333"/>
                  <a:pt x="496823" y="5924819"/>
                  <a:pt x="496823" y="6114197"/>
                </a:cubicBezTo>
                <a:cubicBezTo>
                  <a:pt x="496823" y="6366702"/>
                  <a:pt x="701518" y="6571397"/>
                  <a:pt x="954023" y="6571397"/>
                </a:cubicBezTo>
                <a:cubicBezTo>
                  <a:pt x="1206528" y="6571397"/>
                  <a:pt x="1411223" y="6366702"/>
                  <a:pt x="1411223" y="6114197"/>
                </a:cubicBezTo>
                <a:cubicBezTo>
                  <a:pt x="1411223" y="5924819"/>
                  <a:pt x="1296082" y="5762333"/>
                  <a:pt x="1131986" y="5692926"/>
                </a:cubicBezTo>
                <a:lnTo>
                  <a:pt x="1064524" y="5671985"/>
                </a:lnTo>
                <a:lnTo>
                  <a:pt x="1064524" y="4766278"/>
                </a:lnTo>
                <a:lnTo>
                  <a:pt x="1131986" y="4745336"/>
                </a:lnTo>
                <a:cubicBezTo>
                  <a:pt x="1296082" y="4675930"/>
                  <a:pt x="1411223" y="4513444"/>
                  <a:pt x="1411223" y="4324065"/>
                </a:cubicBezTo>
                <a:cubicBezTo>
                  <a:pt x="1411223" y="4134686"/>
                  <a:pt x="1296082" y="3972201"/>
                  <a:pt x="1131986" y="3902794"/>
                </a:cubicBezTo>
                <a:lnTo>
                  <a:pt x="1064524" y="3881853"/>
                </a:lnTo>
                <a:lnTo>
                  <a:pt x="1064524" y="2976147"/>
                </a:lnTo>
                <a:lnTo>
                  <a:pt x="1131986" y="2955205"/>
                </a:lnTo>
                <a:cubicBezTo>
                  <a:pt x="1296082" y="2885799"/>
                  <a:pt x="1411223" y="2723313"/>
                  <a:pt x="1411223" y="2533934"/>
                </a:cubicBezTo>
                <a:cubicBezTo>
                  <a:pt x="1411223" y="2344555"/>
                  <a:pt x="1296082" y="2182070"/>
                  <a:pt x="1131986" y="2112663"/>
                </a:cubicBezTo>
                <a:lnTo>
                  <a:pt x="1064524" y="2091722"/>
                </a:lnTo>
                <a:lnTo>
                  <a:pt x="1064524" y="1186016"/>
                </a:lnTo>
                <a:lnTo>
                  <a:pt x="1131986" y="1165074"/>
                </a:lnTo>
                <a:cubicBezTo>
                  <a:pt x="1296082" y="1095668"/>
                  <a:pt x="1411223" y="933182"/>
                  <a:pt x="1411223" y="743803"/>
                </a:cubicBezTo>
                <a:cubicBezTo>
                  <a:pt x="1411223" y="491298"/>
                  <a:pt x="1206528" y="286603"/>
                  <a:pt x="954023" y="286603"/>
                </a:cubicBezTo>
                <a:close/>
                <a:moveTo>
                  <a:pt x="0" y="0"/>
                </a:moveTo>
                <a:lnTo>
                  <a:pt x="1908048" y="0"/>
                </a:lnTo>
                <a:lnTo>
                  <a:pt x="190804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6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B91C6-CA1F-A026-9F86-01BBA460C1B4}"/>
              </a:ext>
            </a:extLst>
          </p:cNvPr>
          <p:cNvSpPr txBox="1"/>
          <p:nvPr/>
        </p:nvSpPr>
        <p:spPr>
          <a:xfrm>
            <a:off x="4783205" y="2476675"/>
            <a:ext cx="70077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Education &amp; Training</a:t>
            </a:r>
          </a:p>
          <a:p>
            <a:endParaRPr lang="en-GB" sz="54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Do you have relevant education or prior training or experience?</a:t>
            </a:r>
          </a:p>
        </p:txBody>
      </p:sp>
    </p:spTree>
    <p:extLst>
      <p:ext uri="{BB962C8B-B14F-4D97-AF65-F5344CB8AC3E}">
        <p14:creationId xmlns:p14="http://schemas.microsoft.com/office/powerpoint/2010/main" val="426524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</TotalTime>
  <Words>565</Words>
  <Application>Microsoft Office PowerPoint</Application>
  <PresentationFormat>Widescreen</PresentationFormat>
  <Paragraphs>162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Gotham Book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O'Donnell</dc:creator>
  <cp:lastModifiedBy>Keith O'Donnell</cp:lastModifiedBy>
  <cp:revision>31</cp:revision>
  <dcterms:created xsi:type="dcterms:W3CDTF">2023-06-07T11:12:42Z</dcterms:created>
  <dcterms:modified xsi:type="dcterms:W3CDTF">2023-06-16T14:04:11Z</dcterms:modified>
</cp:coreProperties>
</file>